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64" r:id="rId5"/>
    <p:sldId id="259" r:id="rId6"/>
    <p:sldId id="266" r:id="rId7"/>
    <p:sldId id="267" r:id="rId8"/>
    <p:sldId id="260" r:id="rId9"/>
    <p:sldId id="268" r:id="rId10"/>
    <p:sldId id="261" r:id="rId11"/>
    <p:sldId id="269" r:id="rId12"/>
    <p:sldId id="270" r:id="rId13"/>
    <p:sldId id="271" r:id="rId14"/>
    <p:sldId id="263" r:id="rId15"/>
    <p:sldId id="272" r:id="rId16"/>
    <p:sldId id="273" r:id="rId17"/>
    <p:sldId id="274" r:id="rId18"/>
    <p:sldId id="276" r:id="rId19"/>
    <p:sldId id="275" r:id="rId20"/>
    <p:sldId id="265"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BC2D3-9FD7-4DA4-8101-51667FB0E2AE}" type="datetimeFigureOut">
              <a:rPr lang="zh-CN" altLang="en-US" smtClean="0"/>
              <a:t>2024/7/9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6FC623-DE12-497D-BFF8-5E81EABA6399}" type="slidenum">
              <a:rPr lang="zh-CN" altLang="en-US" smtClean="0"/>
              <a:t>‹#›</a:t>
            </a:fld>
            <a:endParaRPr lang="zh-CN" altLang="en-US"/>
          </a:p>
        </p:txBody>
      </p:sp>
    </p:spTree>
    <p:extLst>
      <p:ext uri="{BB962C8B-B14F-4D97-AF65-F5344CB8AC3E}">
        <p14:creationId xmlns:p14="http://schemas.microsoft.com/office/powerpoint/2010/main" val="1474926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EF8293D-3C8E-4E0E-8BFD-2E42E5C77F03}" type="slidenum">
              <a:rPr lang="zh-CN" altLang="en-US" smtClean="0"/>
              <a:t>1</a:t>
            </a:fld>
            <a:endParaRPr lang="zh-CN" altLang="en-US"/>
          </a:p>
        </p:txBody>
      </p:sp>
    </p:spTree>
    <p:extLst>
      <p:ext uri="{BB962C8B-B14F-4D97-AF65-F5344CB8AC3E}">
        <p14:creationId xmlns:p14="http://schemas.microsoft.com/office/powerpoint/2010/main" val="3416910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2613277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13510336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278203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263489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071653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4202370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41704660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06128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2627766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3370002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24E43B39-9BED-461E-B482-F5996A1E7F54}" type="datetimeFigureOut">
              <a:rPr lang="zh-CN" altLang="en-US" smtClean="0"/>
              <a:t>2024/7/9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161810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E43B39-9BED-461E-B482-F5996A1E7F54}" type="datetimeFigureOut">
              <a:rPr lang="zh-CN" altLang="en-US" smtClean="0"/>
              <a:t>2024/7/9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108B1C-E2FB-4370-B319-4959D87FEEEA}" type="slidenum">
              <a:rPr lang="zh-CN" altLang="en-US" smtClean="0"/>
              <a:t>‹#›</a:t>
            </a:fld>
            <a:endParaRPr lang="zh-CN" altLang="en-US"/>
          </a:p>
        </p:txBody>
      </p:sp>
    </p:spTree>
    <p:extLst>
      <p:ext uri="{BB962C8B-B14F-4D97-AF65-F5344CB8AC3E}">
        <p14:creationId xmlns:p14="http://schemas.microsoft.com/office/powerpoint/2010/main" val="11319711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mailto:bili_sakura@zju.edu.cn" TargetMode="Externa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openreview.net/forum?id=I5webNFDgQ" TargetMode="External"/><Relationship Id="rId7" Type="http://schemas.openxmlformats.org/officeDocument/2006/relationships/hyperlink" Target="https://openreview.net/forum?id=FPnUhsQJ5B" TargetMode="External"/><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hyperlink" Target="https://openreview.net/forum?id=di52zR8xgf" TargetMode="External"/><Relationship Id="rId5" Type="http://schemas.openxmlformats.org/officeDocument/2006/relationships/hyperlink" Target="https://doi.org/10.1109/ICCV51070.2023.00355" TargetMode="External"/><Relationship Id="rId4" Type="http://schemas.openxmlformats.org/officeDocument/2006/relationships/hyperlink" Target="https://openaccess.thecvf.com/content/CVPR2022/html/Rombach_High-Resolution_Image_Synthesis_With_Latent_Diffusion_Models_CVPR_2022_paper.html"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 y="1562100"/>
            <a:ext cx="12192000" cy="3708399"/>
          </a:xfrm>
          <a:prstGeom prst="rect">
            <a:avLst/>
          </a:prstGeom>
          <a:solidFill>
            <a:srgbClr val="FFD5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r="31965"/>
          <a:stretch/>
        </p:blipFill>
        <p:spPr>
          <a:xfrm>
            <a:off x="4799376" y="392754"/>
            <a:ext cx="7313970" cy="6047090"/>
          </a:xfrm>
          <a:prstGeom prst="rect">
            <a:avLst/>
          </a:prstGeom>
        </p:spPr>
      </p:pic>
      <p:sp>
        <p:nvSpPr>
          <p:cNvPr id="5" name="文本框 4"/>
          <p:cNvSpPr txBox="1"/>
          <p:nvPr/>
        </p:nvSpPr>
        <p:spPr>
          <a:xfrm>
            <a:off x="472976" y="3699592"/>
            <a:ext cx="7412088" cy="1569660"/>
          </a:xfrm>
          <a:prstGeom prst="rect">
            <a:avLst/>
          </a:prstGeom>
          <a:solidFill>
            <a:srgbClr val="FEFEFE">
              <a:alpha val="40000"/>
            </a:srgbClr>
          </a:solidFill>
        </p:spPr>
        <p:txBody>
          <a:bodyPr wrap="square" rtlCol="0">
            <a:spAutoFit/>
          </a:bodyPr>
          <a:lstStyle/>
          <a:p>
            <a:pPr algn="ctr"/>
            <a:r>
              <a:rPr lang="en-US" altLang="zh-CN" sz="2400" dirty="0" err="1" smtClean="0">
                <a:latin typeface="Times New Roman" panose="02020603050405020304" pitchFamily="18" charset="0"/>
                <a:cs typeface="Times New Roman" panose="02020603050405020304" pitchFamily="18" charset="0"/>
              </a:rPr>
              <a:t>Presentor</a:t>
            </a:r>
            <a:r>
              <a:rPr lang="en-US" altLang="zh-CN" sz="2400" dirty="0" smtClean="0">
                <a:latin typeface="Times New Roman" panose="02020603050405020304" pitchFamily="18" charset="0"/>
                <a:cs typeface="Times New Roman" panose="02020603050405020304" pitchFamily="18" charset="0"/>
              </a:rPr>
              <a:t>: Sakura (Chen </a:t>
            </a:r>
            <a:r>
              <a:rPr lang="en-US" altLang="zh-CN" sz="2400" dirty="0" err="1" smtClean="0">
                <a:latin typeface="Times New Roman" panose="02020603050405020304" pitchFamily="18" charset="0"/>
                <a:cs typeface="Times New Roman" panose="02020603050405020304" pitchFamily="18" charset="0"/>
              </a:rPr>
              <a:t>Zhenyuan</a:t>
            </a:r>
            <a:r>
              <a:rPr lang="en-US" altLang="zh-CN" sz="2400" dirty="0" smtClean="0">
                <a:latin typeface="Times New Roman" panose="02020603050405020304" pitchFamily="18" charset="0"/>
                <a:cs typeface="Times New Roman" panose="02020603050405020304" pitchFamily="18" charset="0"/>
              </a:rPr>
              <a:t>) </a:t>
            </a:r>
            <a:r>
              <a:rPr lang="en-US" altLang="zh-CN" sz="2400" dirty="0" err="1" smtClean="0">
                <a:latin typeface="Times New Roman" panose="02020603050405020304" pitchFamily="18" charset="0"/>
                <a:cs typeface="Times New Roman" panose="02020603050405020304" pitchFamily="18" charset="0"/>
              </a:rPr>
              <a:t>M.Eng</a:t>
            </a:r>
            <a:r>
              <a:rPr lang="en-US" altLang="zh-CN" sz="2400" dirty="0" smtClean="0">
                <a:latin typeface="Times New Roman" panose="02020603050405020304" pitchFamily="18" charset="0"/>
                <a:cs typeface="Times New Roman" panose="02020603050405020304" pitchFamily="18" charset="0"/>
              </a:rPr>
              <a:t>.</a:t>
            </a:r>
          </a:p>
          <a:p>
            <a:pPr algn="ctr"/>
            <a:r>
              <a:rPr lang="en-US" altLang="zh-CN" sz="2400" dirty="0" smtClean="0">
                <a:latin typeface="Times New Roman" panose="02020603050405020304" pitchFamily="18" charset="0"/>
                <a:cs typeface="Times New Roman" panose="02020603050405020304" pitchFamily="18" charset="0"/>
              </a:rPr>
              <a:t>Department: School of Earth Science, Zhejiang University</a:t>
            </a:r>
          </a:p>
          <a:p>
            <a:pPr algn="ctr"/>
            <a:r>
              <a:rPr lang="en-US" altLang="zh-CN" sz="2400" dirty="0" smtClean="0">
                <a:latin typeface="Times New Roman" panose="02020603050405020304" pitchFamily="18" charset="0"/>
                <a:cs typeface="Times New Roman" panose="02020603050405020304" pitchFamily="18" charset="0"/>
              </a:rPr>
              <a:t>Contact me: </a:t>
            </a:r>
            <a:r>
              <a:rPr lang="en-US" altLang="zh-CN" sz="2400" dirty="0" smtClean="0">
                <a:latin typeface="Times New Roman" panose="02020603050405020304" pitchFamily="18" charset="0"/>
                <a:cs typeface="Times New Roman" panose="02020603050405020304" pitchFamily="18" charset="0"/>
                <a:hlinkClick r:id="rId5"/>
              </a:rPr>
              <a:t>bili_sakura@zju.edu.cn</a:t>
            </a:r>
            <a:endParaRPr lang="en-US" altLang="zh-CN" sz="2400" dirty="0" smtClean="0">
              <a:latin typeface="Times New Roman" panose="02020603050405020304" pitchFamily="18" charset="0"/>
              <a:cs typeface="Times New Roman" panose="02020603050405020304" pitchFamily="18" charset="0"/>
            </a:endParaRPr>
          </a:p>
          <a:p>
            <a:pPr algn="ctr"/>
            <a:r>
              <a:rPr lang="en-US" altLang="zh-CN" sz="2400" dirty="0">
                <a:latin typeface="Times New Roman" panose="02020603050405020304" pitchFamily="18" charset="0"/>
                <a:cs typeface="Times New Roman" panose="02020603050405020304" pitchFamily="18" charset="0"/>
              </a:rPr>
              <a:t>Date: July </a:t>
            </a:r>
            <a:r>
              <a:rPr lang="en-US" altLang="zh-CN" sz="2400" dirty="0" smtClean="0">
                <a:latin typeface="Times New Roman" panose="02020603050405020304" pitchFamily="18" charset="0"/>
                <a:cs typeface="Times New Roman" panose="02020603050405020304" pitchFamily="18" charset="0"/>
              </a:rPr>
              <a:t>9, 2024</a:t>
            </a:r>
            <a:endParaRPr lang="en-US" altLang="zh-CN" sz="2400" dirty="0">
              <a:latin typeface="Times New Roman" panose="02020603050405020304" pitchFamily="18" charset="0"/>
              <a:cs typeface="Times New Roman" panose="02020603050405020304" pitchFamily="18" charset="0"/>
            </a:endParaRPr>
          </a:p>
        </p:txBody>
      </p:sp>
      <p:sp>
        <p:nvSpPr>
          <p:cNvPr id="2" name="标题 1"/>
          <p:cNvSpPr>
            <a:spLocks noGrp="1"/>
          </p:cNvSpPr>
          <p:nvPr>
            <p:ph type="ctrTitle"/>
          </p:nvPr>
        </p:nvSpPr>
        <p:spPr>
          <a:xfrm>
            <a:off x="-129940" y="1319552"/>
            <a:ext cx="8867540" cy="2387600"/>
          </a:xfrm>
        </p:spPr>
        <p:txBody>
          <a:bodyPr>
            <a:normAutofit/>
          </a:bodyPr>
          <a:lstStyle/>
          <a:p>
            <a:r>
              <a:rPr lang="en-US" altLang="zh-CN" sz="4400" b="1" dirty="0" smtClean="0">
                <a:latin typeface="Times New Roman" panose="02020603050405020304" pitchFamily="18" charset="0"/>
              </a:rPr>
              <a:t>Introduction to DiffusionSat </a:t>
            </a:r>
            <a:br>
              <a:rPr lang="en-US" altLang="zh-CN" sz="4400" b="1" dirty="0" smtClean="0">
                <a:latin typeface="Times New Roman" panose="02020603050405020304" pitchFamily="18" charset="0"/>
              </a:rPr>
            </a:br>
            <a:r>
              <a:rPr lang="en-US" altLang="zh-CN" sz="3600" dirty="0" smtClean="0">
                <a:latin typeface="Times New Roman" panose="02020603050405020304" pitchFamily="18" charset="0"/>
              </a:rPr>
              <a:t>- GIS Lab 2024 Short-term Course</a:t>
            </a:r>
            <a:endParaRPr lang="zh-CN" altLang="en-US" sz="4400" dirty="0">
              <a:latin typeface="Times New Roman" panose="02020603050405020304" pitchFamily="18" charset="0"/>
            </a:endParaRPr>
          </a:p>
        </p:txBody>
      </p:sp>
      <p:grpSp>
        <p:nvGrpSpPr>
          <p:cNvPr id="9" name="组合 8"/>
          <p:cNvGrpSpPr/>
          <p:nvPr/>
        </p:nvGrpSpPr>
        <p:grpSpPr>
          <a:xfrm>
            <a:off x="8737600" y="137886"/>
            <a:ext cx="3514167" cy="6720114"/>
            <a:chOff x="8737600" y="137886"/>
            <a:chExt cx="3514167" cy="6720114"/>
          </a:xfrm>
        </p:grpSpPr>
        <p:pic>
          <p:nvPicPr>
            <p:cNvPr id="10" name="图片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11" name="矩形 10"/>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3091285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831850" y="2250514"/>
            <a:ext cx="105156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9600" b="1" dirty="0">
                <a:solidFill>
                  <a:srgbClr val="333333"/>
                </a:solidFill>
                <a:latin typeface="Times New Roman" panose="02020603050405020304" pitchFamily="18" charset="0"/>
                <a:ea typeface="Open Sans"/>
                <a:cs typeface="Times New Roman" panose="02020603050405020304" pitchFamily="18" charset="0"/>
              </a:rPr>
              <a:t>Inverse Problems</a:t>
            </a:r>
          </a:p>
        </p:txBody>
      </p:sp>
      <p:sp>
        <p:nvSpPr>
          <p:cNvPr id="5" name="文本占位符 2"/>
          <p:cNvSpPr txBox="1">
            <a:spLocks/>
          </p:cNvSpPr>
          <p:nvPr/>
        </p:nvSpPr>
        <p:spPr>
          <a:xfrm>
            <a:off x="831850" y="3755924"/>
            <a:ext cx="10515600" cy="150018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Superresolution</a:t>
            </a: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Temporal Prediction</a:t>
            </a: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Temporal Inpainting</a:t>
            </a: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Temporal </a:t>
            </a:r>
            <a:r>
              <a:rPr lang="en-US" altLang="zh-CN" sz="3200" dirty="0">
                <a:solidFill>
                  <a:srgbClr val="333333"/>
                </a:solidFill>
                <a:latin typeface="Times New Roman" panose="02020603050405020304" pitchFamily="18" charset="0"/>
                <a:ea typeface="Open Sans"/>
                <a:cs typeface="Times New Roman" panose="02020603050405020304" pitchFamily="18" charset="0"/>
              </a:rPr>
              <a:t>Sequence Generation</a:t>
            </a:r>
            <a:endParaRPr kumimoji="0" lang="zh-CN" altLang="zh-CN" sz="32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7177331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2783134"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Superresolution</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0" y="5439309"/>
            <a:ext cx="12191999" cy="1200329"/>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Generated samples from </a:t>
            </a:r>
            <a:r>
              <a:rPr lang="en-US" altLang="zh-CN" b="1" dirty="0" err="1" smtClean="0">
                <a:latin typeface="Times New Roman" panose="02020603050405020304" pitchFamily="18" charset="0"/>
                <a:cs typeface="Times New Roman" panose="02020603050405020304" pitchFamily="18" charset="0"/>
              </a:rPr>
              <a:t>fMoW</a:t>
            </a:r>
            <a:r>
              <a:rPr lang="en-US" altLang="zh-CN" b="1" dirty="0" smtClean="0">
                <a:latin typeface="Times New Roman" panose="02020603050405020304" pitchFamily="18" charset="0"/>
                <a:cs typeface="Times New Roman" panose="02020603050405020304" pitchFamily="18" charset="0"/>
              </a:rPr>
              <a:t>-Sentinel superresolution validation set. The conditioning image is the </a:t>
            </a:r>
            <a:r>
              <a:rPr lang="en-US" altLang="zh-CN" b="1" dirty="0" smtClean="0">
                <a:solidFill>
                  <a:srgbClr val="FF0000"/>
                </a:solidFill>
                <a:latin typeface="Times New Roman" panose="02020603050405020304" pitchFamily="18" charset="0"/>
                <a:cs typeface="Times New Roman" panose="02020603050405020304" pitchFamily="18" charset="0"/>
              </a:rPr>
              <a:t>Sentinel-2 multispectral (MS) image</a:t>
            </a:r>
            <a:r>
              <a:rPr lang="en-US" altLang="zh-CN" b="1" dirty="0" smtClean="0">
                <a:latin typeface="Times New Roman" panose="02020603050405020304" pitchFamily="18" charset="0"/>
                <a:cs typeface="Times New Roman" panose="02020603050405020304" pitchFamily="18" charset="0"/>
              </a:rPr>
              <a:t> represented here as </a:t>
            </a:r>
            <a:r>
              <a:rPr lang="en-US" altLang="zh-CN" b="1" dirty="0" smtClean="0">
                <a:solidFill>
                  <a:srgbClr val="FF0000"/>
                </a:solidFill>
                <a:latin typeface="Times New Roman" panose="02020603050405020304" pitchFamily="18" charset="0"/>
                <a:cs typeface="Times New Roman" panose="02020603050405020304" pitchFamily="18" charset="0"/>
              </a:rPr>
              <a:t>SWIR, NIR, RGB</a:t>
            </a:r>
            <a:r>
              <a:rPr lang="en-US" altLang="zh-CN" b="1" dirty="0" smtClean="0">
                <a:latin typeface="Times New Roman" panose="02020603050405020304" pitchFamily="18" charset="0"/>
                <a:cs typeface="Times New Roman" panose="02020603050405020304" pitchFamily="18" charset="0"/>
              </a:rPr>
              <a:t>. The desired output is the high-resolution (HR) </a:t>
            </a:r>
            <a:r>
              <a:rPr lang="en-US" altLang="zh-CN" b="1" dirty="0" err="1" smtClean="0">
                <a:latin typeface="Times New Roman" panose="02020603050405020304" pitchFamily="18" charset="0"/>
                <a:cs typeface="Times New Roman" panose="02020603050405020304" pitchFamily="18" charset="0"/>
              </a:rPr>
              <a:t>fMoW</a:t>
            </a:r>
            <a:r>
              <a:rPr lang="en-US" altLang="zh-CN" b="1" dirty="0" smtClean="0">
                <a:latin typeface="Times New Roman" panose="02020603050405020304" pitchFamily="18" charset="0"/>
                <a:cs typeface="Times New Roman" panose="02020603050405020304" pitchFamily="18" charset="0"/>
              </a:rPr>
              <a:t>-RGB image. Our method is able to capture fine-grained details better than other baselines, even when the low-resolution MS image lacks detail. SD tends to “</a:t>
            </a:r>
            <a:r>
              <a:rPr lang="en-US" altLang="zh-CN" b="1" dirty="0" smtClean="0">
                <a:solidFill>
                  <a:srgbClr val="FF0000"/>
                </a:solidFill>
                <a:latin typeface="Times New Roman" panose="02020603050405020304" pitchFamily="18" charset="0"/>
                <a:cs typeface="Times New Roman" panose="02020603050405020304" pitchFamily="18" charset="0"/>
              </a:rPr>
              <a:t>hallucinate</a:t>
            </a:r>
            <a:r>
              <a:rPr lang="en-US" altLang="zh-CN" b="1" dirty="0" smtClean="0">
                <a:latin typeface="Times New Roman" panose="02020603050405020304" pitchFamily="18" charset="0"/>
                <a:cs typeface="Times New Roman" panose="02020603050405020304" pitchFamily="18" charset="0"/>
              </a:rPr>
              <a:t>" details.</a:t>
            </a:r>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r="51809"/>
          <a:stretch/>
        </p:blipFill>
        <p:spPr>
          <a:xfrm>
            <a:off x="879759" y="1370584"/>
            <a:ext cx="4162757" cy="3850363"/>
          </a:xfrm>
          <a:prstGeom prst="rect">
            <a:avLst/>
          </a:prstGeom>
          <a:ln>
            <a:noFill/>
          </a:ln>
          <a:effectLst>
            <a:outerShdw blurRad="292100" dist="139700" dir="2700000" algn="tl" rotWithShape="0">
              <a:srgbClr val="333333">
                <a:alpha val="65000"/>
              </a:srgbClr>
            </a:outerShdw>
          </a:effectLst>
        </p:spPr>
      </p:pic>
      <p:graphicFrame>
        <p:nvGraphicFramePr>
          <p:cNvPr id="9" name="表格 8"/>
          <p:cNvGraphicFramePr>
            <a:graphicFrameLocks noGrp="1"/>
          </p:cNvGraphicFramePr>
          <p:nvPr>
            <p:extLst>
              <p:ext uri="{D42A27DB-BD31-4B8C-83A1-F6EECF244321}">
                <p14:modId xmlns:p14="http://schemas.microsoft.com/office/powerpoint/2010/main" val="780890758"/>
              </p:ext>
            </p:extLst>
          </p:nvPr>
        </p:nvGraphicFramePr>
        <p:xfrm>
          <a:off x="5628417" y="2788256"/>
          <a:ext cx="5880690" cy="2609460"/>
        </p:xfrm>
        <a:graphic>
          <a:graphicData uri="http://schemas.openxmlformats.org/drawingml/2006/table">
            <a:tbl>
              <a:tblPr firstRow="1" bandRow="1">
                <a:tableStyleId>{5C22544A-7EE6-4342-B048-85BDC9FD1C3A}</a:tableStyleId>
              </a:tblPr>
              <a:tblGrid>
                <a:gridCol w="1176138">
                  <a:extLst>
                    <a:ext uri="{9D8B030D-6E8A-4147-A177-3AD203B41FA5}">
                      <a16:colId xmlns:a16="http://schemas.microsoft.com/office/drawing/2014/main" val="3295031771"/>
                    </a:ext>
                  </a:extLst>
                </a:gridCol>
                <a:gridCol w="1176138">
                  <a:extLst>
                    <a:ext uri="{9D8B030D-6E8A-4147-A177-3AD203B41FA5}">
                      <a16:colId xmlns:a16="http://schemas.microsoft.com/office/drawing/2014/main" val="1509616274"/>
                    </a:ext>
                  </a:extLst>
                </a:gridCol>
                <a:gridCol w="1176138">
                  <a:extLst>
                    <a:ext uri="{9D8B030D-6E8A-4147-A177-3AD203B41FA5}">
                      <a16:colId xmlns:a16="http://schemas.microsoft.com/office/drawing/2014/main" val="1382643521"/>
                    </a:ext>
                  </a:extLst>
                </a:gridCol>
                <a:gridCol w="1176138">
                  <a:extLst>
                    <a:ext uri="{9D8B030D-6E8A-4147-A177-3AD203B41FA5}">
                      <a16:colId xmlns:a16="http://schemas.microsoft.com/office/drawing/2014/main" val="551135462"/>
                    </a:ext>
                  </a:extLst>
                </a:gridCol>
                <a:gridCol w="1176138">
                  <a:extLst>
                    <a:ext uri="{9D8B030D-6E8A-4147-A177-3AD203B41FA5}">
                      <a16:colId xmlns:a16="http://schemas.microsoft.com/office/drawing/2014/main" val="2184801509"/>
                    </a:ext>
                  </a:extLst>
                </a:gridCol>
              </a:tblGrid>
              <a:tr h="434910">
                <a:tc>
                  <a:txBody>
                    <a:bodyPr/>
                    <a:lstStyle/>
                    <a:p>
                      <a:r>
                        <a:rPr lang="en-US" sz="1700" dirty="0">
                          <a:latin typeface="Times New Roman" panose="02020603050405020304" pitchFamily="18" charset="0"/>
                          <a:cs typeface="Times New Roman" panose="02020603050405020304" pitchFamily="18" charset="0"/>
                        </a:rPr>
                        <a:t>Method</a:t>
                      </a:r>
                    </a:p>
                  </a:txBody>
                  <a:tcPr marL="128027" marR="128027" marT="64014" marB="64014" anchor="ctr"/>
                </a:tc>
                <a:tc>
                  <a:txBody>
                    <a:bodyPr/>
                    <a:lstStyle/>
                    <a:p>
                      <a:r>
                        <a:rPr lang="en-US" sz="1700" dirty="0">
                          <a:latin typeface="Times New Roman" panose="02020603050405020304" pitchFamily="18" charset="0"/>
                          <a:cs typeface="Times New Roman" panose="02020603050405020304" pitchFamily="18" charset="0"/>
                        </a:rPr>
                        <a:t>SSIM↑</a:t>
                      </a:r>
                    </a:p>
                  </a:txBody>
                  <a:tcPr marL="128027" marR="128027" marT="64014" marB="64014" anchor="ctr"/>
                </a:tc>
                <a:tc>
                  <a:txBody>
                    <a:bodyPr/>
                    <a:lstStyle/>
                    <a:p>
                      <a:r>
                        <a:rPr lang="en-US" sz="1700" dirty="0">
                          <a:latin typeface="Times New Roman" panose="02020603050405020304" pitchFamily="18" charset="0"/>
                          <a:cs typeface="Times New Roman" panose="02020603050405020304" pitchFamily="18" charset="0"/>
                        </a:rPr>
                        <a:t>PSNR↑</a:t>
                      </a:r>
                    </a:p>
                  </a:txBody>
                  <a:tcPr marL="128027" marR="128027" marT="64014" marB="64014" anchor="ctr"/>
                </a:tc>
                <a:tc>
                  <a:txBody>
                    <a:bodyPr/>
                    <a:lstStyle/>
                    <a:p>
                      <a:r>
                        <a:rPr lang="en-US" sz="1700">
                          <a:latin typeface="Times New Roman" panose="02020603050405020304" pitchFamily="18" charset="0"/>
                          <a:cs typeface="Times New Roman" panose="02020603050405020304" pitchFamily="18" charset="0"/>
                        </a:rPr>
                        <a:t>LPIPS↓</a:t>
                      </a:r>
                    </a:p>
                  </a:txBody>
                  <a:tcPr marL="128027" marR="128027" marT="64014" marB="64014" anchor="ctr"/>
                </a:tc>
                <a:tc>
                  <a:txBody>
                    <a:bodyPr/>
                    <a:lstStyle/>
                    <a:p>
                      <a:r>
                        <a:rPr lang="en-US" sz="1700" dirty="0">
                          <a:latin typeface="Times New Roman" panose="02020603050405020304" pitchFamily="18" charset="0"/>
                          <a:cs typeface="Times New Roman" panose="02020603050405020304" pitchFamily="18" charset="0"/>
                        </a:rPr>
                        <a:t>MSE↓</a:t>
                      </a:r>
                    </a:p>
                  </a:txBody>
                  <a:tcPr marL="128027" marR="128027" marT="64014" marB="64014" anchor="ctr"/>
                </a:tc>
                <a:extLst>
                  <a:ext uri="{0D108BD9-81ED-4DB2-BD59-A6C34878D82A}">
                    <a16:rowId xmlns:a16="http://schemas.microsoft.com/office/drawing/2014/main" val="4117828526"/>
                  </a:ext>
                </a:extLst>
              </a:tr>
              <a:tr h="434910">
                <a:tc>
                  <a:txBody>
                    <a:bodyPr/>
                    <a:lstStyle/>
                    <a:p>
                      <a:r>
                        <a:rPr lang="en-US" sz="1700" dirty="0" smtClean="0">
                          <a:latin typeface="Times New Roman" panose="02020603050405020304" pitchFamily="18" charset="0"/>
                          <a:cs typeface="Times New Roman" panose="02020603050405020304" pitchFamily="18" charset="0"/>
                        </a:rPr>
                        <a:t>Pix2Pix</a:t>
                      </a:r>
                      <a:endParaRPr lang="en-US" sz="1700" dirty="0">
                        <a:latin typeface="Times New Roman" panose="02020603050405020304" pitchFamily="18" charset="0"/>
                        <a:cs typeface="Times New Roman" panose="02020603050405020304" pitchFamily="18" charset="0"/>
                      </a:endParaRP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0.1374</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8.2722</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0.6895</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0.1492</a:t>
                      </a:r>
                    </a:p>
                  </a:txBody>
                  <a:tcPr marL="128027" marR="128027" marT="64014" marB="64014" anchor="ctr"/>
                </a:tc>
                <a:extLst>
                  <a:ext uri="{0D108BD9-81ED-4DB2-BD59-A6C34878D82A}">
                    <a16:rowId xmlns:a16="http://schemas.microsoft.com/office/drawing/2014/main" val="2567206623"/>
                  </a:ext>
                </a:extLst>
              </a:tr>
              <a:tr h="434910">
                <a:tc>
                  <a:txBody>
                    <a:bodyPr/>
                    <a:lstStyle/>
                    <a:p>
                      <a:r>
                        <a:rPr lang="en-US" sz="1700">
                          <a:latin typeface="Times New Roman" panose="02020603050405020304" pitchFamily="18" charset="0"/>
                          <a:cs typeface="Times New Roman" panose="02020603050405020304" pitchFamily="18" charset="0"/>
                        </a:rPr>
                        <a:t>DBPN</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0.1518</a:t>
                      </a:r>
                    </a:p>
                  </a:txBody>
                  <a:tcPr marL="128027" marR="128027" marT="64014" marB="64014" anchor="ctr"/>
                </a:tc>
                <a:tc>
                  <a:txBody>
                    <a:bodyPr/>
                    <a:lstStyle/>
                    <a:p>
                      <a:r>
                        <a:rPr lang="en-US" altLang="zh-CN" sz="1700" b="1" dirty="0">
                          <a:latin typeface="Times New Roman" panose="02020603050405020304" pitchFamily="18" charset="0"/>
                          <a:cs typeface="Times New Roman" panose="02020603050405020304" pitchFamily="18" charset="0"/>
                        </a:rPr>
                        <a:t>11.8568</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0.6826</a:t>
                      </a:r>
                    </a:p>
                  </a:txBody>
                  <a:tcPr marL="128027" marR="128027" marT="64014" marB="64014" anchor="ctr"/>
                </a:tc>
                <a:tc>
                  <a:txBody>
                    <a:bodyPr/>
                    <a:lstStyle/>
                    <a:p>
                      <a:r>
                        <a:rPr lang="en-US" altLang="zh-CN" sz="1700" b="1" dirty="0">
                          <a:latin typeface="Times New Roman" panose="02020603050405020304" pitchFamily="18" charset="0"/>
                          <a:cs typeface="Times New Roman" panose="02020603050405020304" pitchFamily="18" charset="0"/>
                        </a:rPr>
                        <a:t>0.0680</a:t>
                      </a:r>
                    </a:p>
                  </a:txBody>
                  <a:tcPr marL="128027" marR="128027" marT="64014" marB="64014" anchor="ctr"/>
                </a:tc>
                <a:extLst>
                  <a:ext uri="{0D108BD9-81ED-4DB2-BD59-A6C34878D82A}">
                    <a16:rowId xmlns:a16="http://schemas.microsoft.com/office/drawing/2014/main" val="941759405"/>
                  </a:ext>
                </a:extLst>
              </a:tr>
              <a:tr h="434910">
                <a:tc>
                  <a:txBody>
                    <a:bodyPr/>
                    <a:lstStyle/>
                    <a:p>
                      <a:r>
                        <a:rPr lang="en-US" sz="1700">
                          <a:latin typeface="Times New Roman" panose="02020603050405020304" pitchFamily="18" charset="0"/>
                          <a:cs typeface="Times New Roman" panose="02020603050405020304" pitchFamily="18" charset="0"/>
                        </a:rPr>
                        <a:t>SD</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0.1671</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10.2417</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0.6403</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0.0962</a:t>
                      </a:r>
                    </a:p>
                  </a:txBody>
                  <a:tcPr marL="128027" marR="128027" marT="64014" marB="64014" anchor="ctr"/>
                </a:tc>
                <a:extLst>
                  <a:ext uri="{0D108BD9-81ED-4DB2-BD59-A6C34878D82A}">
                    <a16:rowId xmlns:a16="http://schemas.microsoft.com/office/drawing/2014/main" val="2793128687"/>
                  </a:ext>
                </a:extLst>
              </a:tr>
              <a:tr h="434910">
                <a:tc>
                  <a:txBody>
                    <a:bodyPr/>
                    <a:lstStyle/>
                    <a:p>
                      <a:r>
                        <a:rPr lang="en-US" sz="1700">
                          <a:latin typeface="Times New Roman" panose="02020603050405020304" pitchFamily="18" charset="0"/>
                          <a:cs typeface="Times New Roman" panose="02020603050405020304" pitchFamily="18" charset="0"/>
                        </a:rPr>
                        <a:t>SD + CN</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0.1626</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10.0098</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0.6506</a:t>
                      </a: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0.1009</a:t>
                      </a:r>
                    </a:p>
                  </a:txBody>
                  <a:tcPr marL="128027" marR="128027" marT="64014" marB="64014" anchor="ctr"/>
                </a:tc>
                <a:extLst>
                  <a:ext uri="{0D108BD9-81ED-4DB2-BD59-A6C34878D82A}">
                    <a16:rowId xmlns:a16="http://schemas.microsoft.com/office/drawing/2014/main" val="2555636337"/>
                  </a:ext>
                </a:extLst>
              </a:tr>
              <a:tr h="434910">
                <a:tc>
                  <a:txBody>
                    <a:bodyPr/>
                    <a:lstStyle/>
                    <a:p>
                      <a:r>
                        <a:rPr lang="en-US" sz="1700" b="1" dirty="0">
                          <a:solidFill>
                            <a:srgbClr val="FF0000"/>
                          </a:solidFill>
                          <a:latin typeface="Times New Roman" panose="02020603050405020304" pitchFamily="18" charset="0"/>
                          <a:cs typeface="Times New Roman" panose="02020603050405020304" pitchFamily="18" charset="0"/>
                        </a:rPr>
                        <a:t>Ours</a:t>
                      </a:r>
                    </a:p>
                  </a:txBody>
                  <a:tcPr marL="128027" marR="128027" marT="64014" marB="64014" anchor="ctr"/>
                </a:tc>
                <a:tc>
                  <a:txBody>
                    <a:bodyPr/>
                    <a:lstStyle/>
                    <a:p>
                      <a:r>
                        <a:rPr lang="en-US" altLang="zh-CN" sz="1700" b="1" dirty="0" smtClean="0">
                          <a:latin typeface="Times New Roman" panose="02020603050405020304" pitchFamily="18" charset="0"/>
                          <a:cs typeface="Times New Roman" panose="02020603050405020304" pitchFamily="18" charset="0"/>
                        </a:rPr>
                        <a:t>0.1703</a:t>
                      </a:r>
                      <a:endParaRPr lang="en-US" altLang="zh-CN" sz="1700" b="1" dirty="0">
                        <a:latin typeface="Times New Roman" panose="02020603050405020304" pitchFamily="18" charset="0"/>
                        <a:cs typeface="Times New Roman" panose="02020603050405020304" pitchFamily="18" charset="0"/>
                      </a:endParaRPr>
                    </a:p>
                  </a:txBody>
                  <a:tcPr marL="128027" marR="128027" marT="64014" marB="64014" anchor="ctr"/>
                </a:tc>
                <a:tc>
                  <a:txBody>
                    <a:bodyPr/>
                    <a:lstStyle/>
                    <a:p>
                      <a:r>
                        <a:rPr lang="en-US" altLang="zh-CN" sz="1700">
                          <a:latin typeface="Times New Roman" panose="02020603050405020304" pitchFamily="18" charset="0"/>
                          <a:cs typeface="Times New Roman" panose="02020603050405020304" pitchFamily="18" charset="0"/>
                        </a:rPr>
                        <a:t>10.3924</a:t>
                      </a:r>
                    </a:p>
                  </a:txBody>
                  <a:tcPr marL="128027" marR="128027" marT="64014" marB="64014" anchor="ctr"/>
                </a:tc>
                <a:tc>
                  <a:txBody>
                    <a:bodyPr/>
                    <a:lstStyle/>
                    <a:p>
                      <a:r>
                        <a:rPr lang="en-US" altLang="zh-CN" sz="1700" b="1" dirty="0">
                          <a:latin typeface="Times New Roman" panose="02020603050405020304" pitchFamily="18" charset="0"/>
                          <a:cs typeface="Times New Roman" panose="02020603050405020304" pitchFamily="18" charset="0"/>
                        </a:rPr>
                        <a:t>0.6221</a:t>
                      </a:r>
                    </a:p>
                  </a:txBody>
                  <a:tcPr marL="128027" marR="128027" marT="64014" marB="64014" anchor="ctr"/>
                </a:tc>
                <a:tc>
                  <a:txBody>
                    <a:bodyPr/>
                    <a:lstStyle/>
                    <a:p>
                      <a:r>
                        <a:rPr lang="en-US" altLang="zh-CN" sz="1700" dirty="0">
                          <a:latin typeface="Times New Roman" panose="02020603050405020304" pitchFamily="18" charset="0"/>
                          <a:cs typeface="Times New Roman" panose="02020603050405020304" pitchFamily="18" charset="0"/>
                        </a:rPr>
                        <a:t>0.0928</a:t>
                      </a:r>
                    </a:p>
                  </a:txBody>
                  <a:tcPr marL="128027" marR="128027" marT="64014" marB="64014" anchor="ctr"/>
                </a:tc>
                <a:extLst>
                  <a:ext uri="{0D108BD9-81ED-4DB2-BD59-A6C34878D82A}">
                    <a16:rowId xmlns:a16="http://schemas.microsoft.com/office/drawing/2014/main" val="3684330952"/>
                  </a:ext>
                </a:extLst>
              </a:tr>
            </a:tbl>
          </a:graphicData>
        </a:graphic>
      </p:graphicFrame>
      <p:graphicFrame>
        <p:nvGraphicFramePr>
          <p:cNvPr id="17" name="表格 16"/>
          <p:cNvGraphicFramePr>
            <a:graphicFrameLocks noGrp="1"/>
          </p:cNvGraphicFramePr>
          <p:nvPr>
            <p:extLst>
              <p:ext uri="{D42A27DB-BD31-4B8C-83A1-F6EECF244321}">
                <p14:modId xmlns:p14="http://schemas.microsoft.com/office/powerpoint/2010/main" val="2857066635"/>
              </p:ext>
            </p:extLst>
          </p:nvPr>
        </p:nvGraphicFramePr>
        <p:xfrm>
          <a:off x="5628416" y="1021797"/>
          <a:ext cx="5880691" cy="1559550"/>
        </p:xfrm>
        <a:graphic>
          <a:graphicData uri="http://schemas.openxmlformats.org/drawingml/2006/table">
            <a:tbl>
              <a:tblPr firstRow="1" bandRow="1">
                <a:tableStyleId>{5C22544A-7EE6-4342-B048-85BDC9FD1C3A}</a:tableStyleId>
              </a:tblPr>
              <a:tblGrid>
                <a:gridCol w="2134623">
                  <a:extLst>
                    <a:ext uri="{9D8B030D-6E8A-4147-A177-3AD203B41FA5}">
                      <a16:colId xmlns:a16="http://schemas.microsoft.com/office/drawing/2014/main" val="1742615908"/>
                    </a:ext>
                  </a:extLst>
                </a:gridCol>
                <a:gridCol w="1152361">
                  <a:extLst>
                    <a:ext uri="{9D8B030D-6E8A-4147-A177-3AD203B41FA5}">
                      <a16:colId xmlns:a16="http://schemas.microsoft.com/office/drawing/2014/main" val="2484530905"/>
                    </a:ext>
                  </a:extLst>
                </a:gridCol>
                <a:gridCol w="1123534">
                  <a:extLst>
                    <a:ext uri="{9D8B030D-6E8A-4147-A177-3AD203B41FA5}">
                      <a16:colId xmlns:a16="http://schemas.microsoft.com/office/drawing/2014/main" val="3712244161"/>
                    </a:ext>
                  </a:extLst>
                </a:gridCol>
                <a:gridCol w="1470173">
                  <a:extLst>
                    <a:ext uri="{9D8B030D-6E8A-4147-A177-3AD203B41FA5}">
                      <a16:colId xmlns:a16="http://schemas.microsoft.com/office/drawing/2014/main" val="1271118821"/>
                    </a:ext>
                  </a:extLst>
                </a:gridCol>
              </a:tblGrid>
              <a:tr h="272382">
                <a:tc>
                  <a:txBody>
                    <a:bodyPr/>
                    <a:lstStyle/>
                    <a:p>
                      <a:r>
                        <a:rPr lang="en-US" altLang="zh-CN" sz="1600" dirty="0" smtClean="0">
                          <a:latin typeface="Times New Roman" panose="02020603050405020304" pitchFamily="18" charset="0"/>
                          <a:cs typeface="Times New Roman" panose="02020603050405020304" pitchFamily="18" charset="0"/>
                        </a:rPr>
                        <a:t>Method</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FID↓</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IS↑</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CLIP↑</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4290286515"/>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SD 2.1</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117.74</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6.42</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17.23</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3065400437"/>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SD</a:t>
                      </a:r>
                      <a:r>
                        <a:rPr lang="en-US" altLang="zh-CN" sz="1600" baseline="0" dirty="0" smtClean="0">
                          <a:latin typeface="Times New Roman" panose="02020603050405020304" pitchFamily="18" charset="0"/>
                          <a:cs typeface="Times New Roman" panose="02020603050405020304" pitchFamily="18" charset="0"/>
                        </a:rPr>
                        <a:t> 2.1 w/o  metadata</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37.99</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7.42</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16.59</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280480400"/>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SD</a:t>
                      </a:r>
                      <a:r>
                        <a:rPr lang="en-US" altLang="zh-CN" sz="1600" baseline="0" dirty="0" smtClean="0">
                          <a:latin typeface="Times New Roman" panose="02020603050405020304" pitchFamily="18" charset="0"/>
                          <a:cs typeface="Times New Roman" panose="02020603050405020304" pitchFamily="18" charset="0"/>
                        </a:rPr>
                        <a:t> 2.1 w metadata</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24.23</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b="1" dirty="0" smtClean="0">
                          <a:latin typeface="Times New Roman" panose="02020603050405020304" pitchFamily="18" charset="0"/>
                          <a:cs typeface="Times New Roman" panose="02020603050405020304" pitchFamily="18" charset="0"/>
                        </a:rPr>
                        <a:t>7.60</a:t>
                      </a:r>
                      <a:endParaRPr lang="zh-CN" altLang="en-US" sz="1600" b="1"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b="1" dirty="0" smtClean="0">
                          <a:latin typeface="Times New Roman" panose="02020603050405020304" pitchFamily="18" charset="0"/>
                          <a:cs typeface="Times New Roman" panose="02020603050405020304" pitchFamily="18" charset="0"/>
                        </a:rPr>
                        <a:t>18.62</a:t>
                      </a:r>
                      <a:endParaRPr lang="zh-CN" altLang="en-US" sz="1600" b="1"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796713574"/>
                  </a:ext>
                </a:extLst>
              </a:tr>
              <a:tr h="272382">
                <a:tc>
                  <a:txBody>
                    <a:bodyPr/>
                    <a:lstStyle/>
                    <a:p>
                      <a:r>
                        <a:rPr lang="en-US" altLang="zh-CN" sz="1600" dirty="0" smtClean="0">
                          <a:latin typeface="Times New Roman" panose="02020603050405020304" pitchFamily="18" charset="0"/>
                          <a:cs typeface="Times New Roman" panose="02020603050405020304" pitchFamily="18" charset="0"/>
                        </a:rPr>
                        <a:t>Ours</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b="1" dirty="0" smtClean="0">
                          <a:latin typeface="Times New Roman" panose="02020603050405020304" pitchFamily="18" charset="0"/>
                          <a:cs typeface="Times New Roman" panose="02020603050405020304" pitchFamily="18" charset="0"/>
                        </a:rPr>
                        <a:t>15.80</a:t>
                      </a:r>
                      <a:endParaRPr lang="zh-CN" altLang="en-US" sz="1600" b="1"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6.69</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tc>
                  <a:txBody>
                    <a:bodyPr/>
                    <a:lstStyle/>
                    <a:p>
                      <a:r>
                        <a:rPr lang="en-US" altLang="zh-CN" sz="1600" dirty="0" smtClean="0">
                          <a:latin typeface="Times New Roman" panose="02020603050405020304" pitchFamily="18" charset="0"/>
                          <a:cs typeface="Times New Roman" panose="02020603050405020304" pitchFamily="18" charset="0"/>
                        </a:rPr>
                        <a:t>17.20</a:t>
                      </a:r>
                      <a:endParaRPr lang="zh-CN" altLang="en-US" sz="1600" dirty="0">
                        <a:latin typeface="Times New Roman" panose="02020603050405020304" pitchFamily="18" charset="0"/>
                        <a:cs typeface="Times New Roman" panose="02020603050405020304" pitchFamily="18" charset="0"/>
                      </a:endParaRPr>
                    </a:p>
                  </a:txBody>
                  <a:tcPr marL="68070" marR="68070" marT="34035" marB="34035"/>
                </a:tc>
                <a:extLst>
                  <a:ext uri="{0D108BD9-81ED-4DB2-BD59-A6C34878D82A}">
                    <a16:rowId xmlns:a16="http://schemas.microsoft.com/office/drawing/2014/main" val="1264945205"/>
                  </a:ext>
                </a:extLst>
              </a:tr>
            </a:tbl>
          </a:graphicData>
        </a:graphic>
      </p:graphicFrame>
    </p:spTree>
    <p:extLst>
      <p:ext uri="{BB962C8B-B14F-4D97-AF65-F5344CB8AC3E}">
        <p14:creationId xmlns:p14="http://schemas.microsoft.com/office/powerpoint/2010/main" val="36070829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3539943"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Temporal Prediction</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0" y="5639188"/>
            <a:ext cx="12192000" cy="923330"/>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Generated samples from the </a:t>
            </a:r>
            <a:r>
              <a:rPr lang="en-US" altLang="zh-CN" b="1" dirty="0" err="1" smtClean="0">
                <a:latin typeface="Times New Roman" panose="02020603050405020304" pitchFamily="18" charset="0"/>
                <a:cs typeface="Times New Roman" panose="02020603050405020304" pitchFamily="18" charset="0"/>
              </a:rPr>
              <a:t>fMoW</a:t>
            </a:r>
            <a:r>
              <a:rPr lang="en-US" altLang="zh-CN" b="1" dirty="0" smtClean="0">
                <a:latin typeface="Times New Roman" panose="02020603050405020304" pitchFamily="18" charset="0"/>
                <a:cs typeface="Times New Roman" panose="02020603050405020304" pitchFamily="18" charset="0"/>
              </a:rPr>
              <a:t>-temporal validation set, for temporal prediction. The 4 columns in the center are ground-truth images from the temporal sequence. To the right, we see generated samples for the future-prediction task. The goal is to generate the image marked by the date in </a:t>
            </a:r>
            <a:r>
              <a:rPr lang="en-US" altLang="zh-CN" b="1" dirty="0" smtClean="0">
                <a:solidFill>
                  <a:srgbClr val="FF0000"/>
                </a:solidFill>
                <a:latin typeface="Times New Roman" panose="02020603050405020304" pitchFamily="18" charset="0"/>
                <a:cs typeface="Times New Roman" panose="02020603050405020304" pitchFamily="18" charset="0"/>
              </a:rPr>
              <a:t>red</a:t>
            </a:r>
            <a:r>
              <a:rPr lang="en-US" altLang="zh-CN" b="1" dirty="0" smtClean="0">
                <a:latin typeface="Times New Roman" panose="02020603050405020304" pitchFamily="18" charset="0"/>
                <a:cs typeface="Times New Roman" panose="02020603050405020304" pitchFamily="18" charset="0"/>
              </a:rPr>
              <a:t>, given the 3 other images (to its left) as conditioning signals.</a:t>
            </a:r>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l="33571"/>
          <a:stretch/>
        </p:blipFill>
        <p:spPr>
          <a:xfrm>
            <a:off x="215900" y="1281251"/>
            <a:ext cx="5575300" cy="4293253"/>
          </a:xfrm>
          <a:prstGeom prst="rect">
            <a:avLst/>
          </a:prstGeom>
          <a:ln>
            <a:noFill/>
          </a:ln>
          <a:effectLst>
            <a:outerShdw blurRad="292100" dist="139700" dir="2700000" algn="tl" rotWithShape="0">
              <a:srgbClr val="333333">
                <a:alpha val="65000"/>
              </a:srgbClr>
            </a:outerShdw>
          </a:effectLst>
        </p:spPr>
      </p:pic>
      <p:graphicFrame>
        <p:nvGraphicFramePr>
          <p:cNvPr id="10" name="表格 9"/>
          <p:cNvGraphicFramePr>
            <a:graphicFrameLocks noGrp="1"/>
          </p:cNvGraphicFramePr>
          <p:nvPr>
            <p:extLst>
              <p:ext uri="{D42A27DB-BD31-4B8C-83A1-F6EECF244321}">
                <p14:modId xmlns:p14="http://schemas.microsoft.com/office/powerpoint/2010/main" val="1312285496"/>
              </p:ext>
            </p:extLst>
          </p:nvPr>
        </p:nvGraphicFramePr>
        <p:xfrm>
          <a:off x="5905500" y="1324757"/>
          <a:ext cx="6616704" cy="4206240"/>
        </p:xfrm>
        <a:graphic>
          <a:graphicData uri="http://schemas.openxmlformats.org/drawingml/2006/table">
            <a:tbl>
              <a:tblPr>
                <a:tableStyleId>{9D7B26C5-4107-4FEC-AEDC-1716B250A1EF}</a:tableStyleId>
              </a:tblPr>
              <a:tblGrid>
                <a:gridCol w="2324102">
                  <a:extLst>
                    <a:ext uri="{9D8B030D-6E8A-4147-A177-3AD203B41FA5}">
                      <a16:colId xmlns:a16="http://schemas.microsoft.com/office/drawing/2014/main" val="1972196300"/>
                    </a:ext>
                  </a:extLst>
                </a:gridCol>
                <a:gridCol w="1511300">
                  <a:extLst>
                    <a:ext uri="{9D8B030D-6E8A-4147-A177-3AD203B41FA5}">
                      <a16:colId xmlns:a16="http://schemas.microsoft.com/office/drawing/2014/main" val="1657411293"/>
                    </a:ext>
                  </a:extLst>
                </a:gridCol>
                <a:gridCol w="1498600">
                  <a:extLst>
                    <a:ext uri="{9D8B030D-6E8A-4147-A177-3AD203B41FA5}">
                      <a16:colId xmlns:a16="http://schemas.microsoft.com/office/drawing/2014/main" val="410977734"/>
                    </a:ext>
                  </a:extLst>
                </a:gridCol>
                <a:gridCol w="1282702">
                  <a:extLst>
                    <a:ext uri="{9D8B030D-6E8A-4147-A177-3AD203B41FA5}">
                      <a16:colId xmlns:a16="http://schemas.microsoft.com/office/drawing/2014/main" val="1070937839"/>
                    </a:ext>
                  </a:extLst>
                </a:gridCol>
              </a:tblGrid>
              <a:tr h="365760">
                <a:tc rowSpan="2">
                  <a:txBody>
                    <a:bodyPr/>
                    <a:lstStyle/>
                    <a:p>
                      <a:r>
                        <a:rPr lang="en-US" sz="1800" dirty="0">
                          <a:latin typeface="Times New Roman" panose="02020603050405020304" pitchFamily="18" charset="0"/>
                          <a:cs typeface="Times New Roman" panose="02020603050405020304" pitchFamily="18" charset="0"/>
                        </a:rPr>
                        <a:t>Model</a:t>
                      </a:r>
                    </a:p>
                  </a:txBody>
                  <a:tcPr anchor="ctr">
                    <a:lnB w="12700" cap="flat" cmpd="sng" algn="ctr">
                      <a:solidFill>
                        <a:schemeClr val="tx1"/>
                      </a:solidFill>
                      <a:prstDash val="solid"/>
                      <a:round/>
                      <a:headEnd type="none" w="med" len="med"/>
                      <a:tailEnd type="none" w="med" len="med"/>
                    </a:lnB>
                  </a:tcPr>
                </a:tc>
                <a:tc gridSpan="3">
                  <a:txBody>
                    <a:bodyPr/>
                    <a:lstStyle/>
                    <a:p>
                      <a:pPr algn="ctr"/>
                      <a:r>
                        <a:rPr lang="en-US" sz="1800" dirty="0">
                          <a:latin typeface="Times New Roman" panose="02020603050405020304" pitchFamily="18" charset="0"/>
                          <a:cs typeface="Times New Roman" panose="02020603050405020304" pitchFamily="18" charset="0"/>
                        </a:rPr>
                        <a:t>t′ &gt; t</a:t>
                      </a:r>
                    </a:p>
                  </a:txBody>
                  <a:tcPr anchor="ctr"/>
                </a:tc>
                <a:tc hMerge="1">
                  <a:txBody>
                    <a:bodyPr/>
                    <a:lstStyle/>
                    <a:p>
                      <a:endParaRPr lang="zh-CN" altLang="en-US" sz="1800" dirty="0"/>
                    </a:p>
                  </a:txBody>
                  <a:tcPr anchor="ctr">
                    <a:lnL>
                      <a:noFill/>
                    </a:lnL>
                    <a:lnR>
                      <a:noFill/>
                    </a:lnR>
                    <a:lnT>
                      <a:noFill/>
                    </a:lnT>
                    <a:lnB>
                      <a:noFill/>
                    </a:lnB>
                  </a:tcPr>
                </a:tc>
                <a:tc hMerge="1">
                  <a:txBody>
                    <a:bodyPr/>
                    <a:lstStyle/>
                    <a:p>
                      <a:endParaRPr lang="zh-CN" altLang="en-US" sz="1800" dirty="0"/>
                    </a:p>
                  </a:txBody>
                  <a:tcPr anchor="ctr">
                    <a:lnL>
                      <a:noFill/>
                    </a:lnL>
                    <a:lnR>
                      <a:noFill/>
                    </a:lnR>
                    <a:lnT>
                      <a:noFill/>
                    </a:lnT>
                    <a:lnB>
                      <a:noFill/>
                    </a:lnB>
                  </a:tcPr>
                </a:tc>
                <a:extLst>
                  <a:ext uri="{0D108BD9-81ED-4DB2-BD59-A6C34878D82A}">
                    <a16:rowId xmlns:a16="http://schemas.microsoft.com/office/drawing/2014/main" val="2157375860"/>
                  </a:ext>
                </a:extLst>
              </a:tr>
              <a:tr h="365760">
                <a:tc vMerge="1">
                  <a:txBody>
                    <a:bodyPr/>
                    <a:lstStyle/>
                    <a:p>
                      <a:endParaRPr lang="zh-CN" altLang="en-US" sz="1800" dirty="0"/>
                    </a:p>
                  </a:txBody>
                  <a:tcPr anchor="ctr">
                    <a:lnB w="12700" cap="flat" cmpd="sng" algn="ctr">
                      <a:solidFill>
                        <a:schemeClr val="tx1"/>
                      </a:solidFill>
                      <a:prstDash val="solid"/>
                      <a:round/>
                      <a:headEnd type="none" w="med" len="med"/>
                      <a:tailEnd type="none" w="med" len="med"/>
                    </a:lnB>
                  </a:tcPr>
                </a:tc>
                <a:tc>
                  <a:txBody>
                    <a:bodyPr/>
                    <a:lstStyle/>
                    <a:p>
                      <a:r>
                        <a:rPr lang="en-US" sz="1800">
                          <a:latin typeface="Times New Roman" panose="02020603050405020304" pitchFamily="18" charset="0"/>
                          <a:cs typeface="Times New Roman" panose="02020603050405020304" pitchFamily="18" charset="0"/>
                        </a:rPr>
                        <a:t>SSIM↑</a:t>
                      </a:r>
                    </a:p>
                  </a:txBody>
                  <a:tcPr anchor="ctr">
                    <a:lnB w="12700" cap="flat" cmpd="sng" algn="ctr">
                      <a:solidFill>
                        <a:schemeClr val="tx1"/>
                      </a:solidFill>
                      <a:prstDash val="solid"/>
                      <a:round/>
                      <a:headEnd type="none" w="med" len="med"/>
                      <a:tailEnd type="none" w="med" len="med"/>
                    </a:lnB>
                  </a:tcPr>
                </a:tc>
                <a:tc>
                  <a:txBody>
                    <a:bodyPr/>
                    <a:lstStyle/>
                    <a:p>
                      <a:r>
                        <a:rPr lang="en-US" sz="1800" dirty="0">
                          <a:latin typeface="Times New Roman" panose="02020603050405020304" pitchFamily="18" charset="0"/>
                          <a:cs typeface="Times New Roman" panose="02020603050405020304" pitchFamily="18" charset="0"/>
                        </a:rPr>
                        <a:t>PSNR↑</a:t>
                      </a:r>
                    </a:p>
                  </a:txBody>
                  <a:tcPr anchor="ctr">
                    <a:lnB w="12700" cap="flat" cmpd="sng" algn="ctr">
                      <a:solidFill>
                        <a:schemeClr val="tx1"/>
                      </a:solidFill>
                      <a:prstDash val="solid"/>
                      <a:round/>
                      <a:headEnd type="none" w="med" len="med"/>
                      <a:tailEnd type="none" w="med" len="med"/>
                    </a:lnB>
                  </a:tcPr>
                </a:tc>
                <a:tc>
                  <a:txBody>
                    <a:bodyPr/>
                    <a:lstStyle/>
                    <a:p>
                      <a:r>
                        <a:rPr lang="en-US" sz="1800" dirty="0">
                          <a:latin typeface="Times New Roman" panose="02020603050405020304" pitchFamily="18" charset="0"/>
                          <a:cs typeface="Times New Roman" panose="02020603050405020304" pitchFamily="18" charset="0"/>
                        </a:rPr>
                        <a:t>LPIPS↓</a:t>
                      </a:r>
                    </a:p>
                  </a:txBody>
                  <a:tcPr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68641155"/>
                  </a:ext>
                </a:extLst>
              </a:tr>
              <a:tr h="914400">
                <a:tc>
                  <a:txBody>
                    <a:bodyPr/>
                    <a:lstStyle/>
                    <a:p>
                      <a:r>
                        <a:rPr lang="en-US" sz="1800" dirty="0">
                          <a:latin typeface="Times New Roman" panose="02020603050405020304" pitchFamily="18" charset="0"/>
                          <a:cs typeface="Times New Roman" panose="02020603050405020304" pitchFamily="18" charset="0"/>
                        </a:rPr>
                        <a:t>STSR (EAD</a:t>
                      </a:r>
                      <a:r>
                        <a:rPr lang="en-US" sz="1800" dirty="0" smtClean="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a:txBody>
                  <a:tcPr anchor="ctr">
                    <a:lnT w="12700" cap="flat" cmpd="sng" algn="ctr">
                      <a:solidFill>
                        <a:schemeClr val="tx1"/>
                      </a:solidFill>
                      <a:prstDash val="solid"/>
                      <a:round/>
                      <a:headEnd type="none" w="med" len="med"/>
                      <a:tailEnd type="none" w="med" len="med"/>
                    </a:lnT>
                  </a:tcPr>
                </a:tc>
                <a:tc>
                  <a:txBody>
                    <a:bodyPr/>
                    <a:lstStyle/>
                    <a:p>
                      <a:r>
                        <a:rPr lang="en-US" altLang="zh-CN" sz="1800" dirty="0">
                          <a:latin typeface="Times New Roman" panose="02020603050405020304" pitchFamily="18" charset="0"/>
                          <a:cs typeface="Times New Roman" panose="02020603050405020304" pitchFamily="18" charset="0"/>
                        </a:rPr>
                        <a:t>0.3657</a:t>
                      </a:r>
                    </a:p>
                  </a:txBody>
                  <a:tcPr anchor="ctr">
                    <a:lnT w="12700" cap="flat" cmpd="sng" algn="ctr">
                      <a:solidFill>
                        <a:schemeClr val="tx1"/>
                      </a:solidFill>
                      <a:prstDash val="solid"/>
                      <a:round/>
                      <a:headEnd type="none" w="med" len="med"/>
                      <a:tailEnd type="none" w="med" len="med"/>
                    </a:lnT>
                  </a:tcPr>
                </a:tc>
                <a:tc>
                  <a:txBody>
                    <a:bodyPr/>
                    <a:lstStyle/>
                    <a:p>
                      <a:r>
                        <a:rPr lang="en-US" altLang="zh-CN" sz="1800" dirty="0">
                          <a:latin typeface="Times New Roman" panose="02020603050405020304" pitchFamily="18" charset="0"/>
                          <a:cs typeface="Times New Roman" panose="02020603050405020304" pitchFamily="18" charset="0"/>
                        </a:rPr>
                        <a:t>13.5191</a:t>
                      </a:r>
                    </a:p>
                  </a:txBody>
                  <a:tcPr anchor="ctr">
                    <a:lnT w="12700" cap="flat" cmpd="sng" algn="ctr">
                      <a:solidFill>
                        <a:schemeClr val="tx1"/>
                      </a:solidFill>
                      <a:prstDash val="solid"/>
                      <a:round/>
                      <a:headEnd type="none" w="med" len="med"/>
                      <a:tailEnd type="none" w="med" len="med"/>
                    </a:lnT>
                  </a:tcPr>
                </a:tc>
                <a:tc>
                  <a:txBody>
                    <a:bodyPr/>
                    <a:lstStyle/>
                    <a:p>
                      <a:r>
                        <a:rPr lang="en-US" altLang="zh-CN" sz="1800" dirty="0">
                          <a:latin typeface="Times New Roman" panose="02020603050405020304" pitchFamily="18" charset="0"/>
                          <a:cs typeface="Times New Roman" panose="02020603050405020304" pitchFamily="18" charset="0"/>
                        </a:rPr>
                        <a:t>0.4898</a:t>
                      </a: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775796326"/>
                  </a:ext>
                </a:extLst>
              </a:tr>
              <a:tr h="914400">
                <a:tc>
                  <a:txBody>
                    <a:bodyPr/>
                    <a:lstStyle/>
                    <a:p>
                      <a:r>
                        <a:rPr lang="da-DK" sz="1800" dirty="0" smtClean="0">
                          <a:latin typeface="Times New Roman" panose="02020603050405020304" pitchFamily="18" charset="0"/>
                          <a:cs typeface="Times New Roman" panose="02020603050405020304" pitchFamily="18" charset="0"/>
                        </a:rPr>
                        <a:t>MCVD</a:t>
                      </a:r>
                      <a:endParaRPr lang="da-DK" sz="1800" dirty="0">
                        <a:latin typeface="Times New Roman" panose="02020603050405020304" pitchFamily="18" charset="0"/>
                        <a:cs typeface="Times New Roman" panose="02020603050405020304" pitchFamily="18" charset="0"/>
                      </a:endParaRPr>
                    </a:p>
                  </a:txBody>
                  <a:tcPr anchor="ctr"/>
                </a:tc>
                <a:tc>
                  <a:txBody>
                    <a:bodyPr/>
                    <a:lstStyle/>
                    <a:p>
                      <a:r>
                        <a:rPr lang="en-US" altLang="zh-CN" sz="1800" dirty="0">
                          <a:latin typeface="Times New Roman" panose="02020603050405020304" pitchFamily="18" charset="0"/>
                          <a:cs typeface="Times New Roman" panose="02020603050405020304" pitchFamily="18" charset="0"/>
                        </a:rPr>
                        <a:t>0.3110</a:t>
                      </a:r>
                    </a:p>
                  </a:txBody>
                  <a:tcPr anchor="ctr"/>
                </a:tc>
                <a:tc>
                  <a:txBody>
                    <a:bodyPr/>
                    <a:lstStyle/>
                    <a:p>
                      <a:r>
                        <a:rPr lang="en-US" altLang="zh-CN" sz="1800" dirty="0">
                          <a:latin typeface="Times New Roman" panose="02020603050405020304" pitchFamily="18" charset="0"/>
                          <a:cs typeface="Times New Roman" panose="02020603050405020304" pitchFamily="18" charset="0"/>
                        </a:rPr>
                        <a:t>9.6330</a:t>
                      </a:r>
                    </a:p>
                  </a:txBody>
                  <a:tcPr anchor="ctr"/>
                </a:tc>
                <a:tc>
                  <a:txBody>
                    <a:bodyPr/>
                    <a:lstStyle/>
                    <a:p>
                      <a:r>
                        <a:rPr lang="en-US" altLang="zh-CN" sz="1800" dirty="0">
                          <a:latin typeface="Times New Roman" panose="02020603050405020304" pitchFamily="18" charset="0"/>
                          <a:cs typeface="Times New Roman" panose="02020603050405020304" pitchFamily="18" charset="0"/>
                        </a:rPr>
                        <a:t>0.6058</a:t>
                      </a:r>
                    </a:p>
                  </a:txBody>
                  <a:tcPr anchor="ctr"/>
                </a:tc>
                <a:extLst>
                  <a:ext uri="{0D108BD9-81ED-4DB2-BD59-A6C34878D82A}">
                    <a16:rowId xmlns:a16="http://schemas.microsoft.com/office/drawing/2014/main" val="1515869349"/>
                  </a:ext>
                </a:extLst>
              </a:tr>
              <a:tr h="365760">
                <a:tc>
                  <a:txBody>
                    <a:bodyPr/>
                    <a:lstStyle/>
                    <a:p>
                      <a:r>
                        <a:rPr lang="en-US" sz="1800" dirty="0">
                          <a:latin typeface="Times New Roman" panose="02020603050405020304" pitchFamily="18" charset="0"/>
                          <a:cs typeface="Times New Roman" panose="02020603050405020304" pitchFamily="18" charset="0"/>
                        </a:rPr>
                        <a:t>SD + 3D CN</a:t>
                      </a:r>
                    </a:p>
                  </a:txBody>
                  <a:tcPr anchor="ctr"/>
                </a:tc>
                <a:tc>
                  <a:txBody>
                    <a:bodyPr/>
                    <a:lstStyle/>
                    <a:p>
                      <a:r>
                        <a:rPr lang="en-US" altLang="zh-CN" sz="1800">
                          <a:latin typeface="Times New Roman" panose="02020603050405020304" pitchFamily="18" charset="0"/>
                          <a:cs typeface="Times New Roman" panose="02020603050405020304" pitchFamily="18" charset="0"/>
                        </a:rPr>
                        <a:t>0.2027</a:t>
                      </a:r>
                    </a:p>
                  </a:txBody>
                  <a:tcPr anchor="ctr"/>
                </a:tc>
                <a:tc>
                  <a:txBody>
                    <a:bodyPr/>
                    <a:lstStyle/>
                    <a:p>
                      <a:r>
                        <a:rPr lang="en-US" altLang="zh-CN" sz="1800" dirty="0">
                          <a:latin typeface="Times New Roman" panose="02020603050405020304" pitchFamily="18" charset="0"/>
                          <a:cs typeface="Times New Roman" panose="02020603050405020304" pitchFamily="18" charset="0"/>
                        </a:rPr>
                        <a:t>11.0536</a:t>
                      </a:r>
                    </a:p>
                  </a:txBody>
                  <a:tcPr anchor="ctr"/>
                </a:tc>
                <a:tc>
                  <a:txBody>
                    <a:bodyPr/>
                    <a:lstStyle/>
                    <a:p>
                      <a:r>
                        <a:rPr lang="en-US" altLang="zh-CN" sz="1800">
                          <a:latin typeface="Times New Roman" panose="02020603050405020304" pitchFamily="18" charset="0"/>
                          <a:cs typeface="Times New Roman" panose="02020603050405020304" pitchFamily="18" charset="0"/>
                        </a:rPr>
                        <a:t>0.5523</a:t>
                      </a:r>
                    </a:p>
                  </a:txBody>
                  <a:tcPr anchor="ctr"/>
                </a:tc>
                <a:extLst>
                  <a:ext uri="{0D108BD9-81ED-4DB2-BD59-A6C34878D82A}">
                    <a16:rowId xmlns:a16="http://schemas.microsoft.com/office/drawing/2014/main" val="4233183885"/>
                  </a:ext>
                </a:extLst>
              </a:tr>
              <a:tr h="640080">
                <a:tc>
                  <a:txBody>
                    <a:bodyPr/>
                    <a:lstStyle/>
                    <a:p>
                      <a:r>
                        <a:rPr lang="en-US" sz="1800" dirty="0">
                          <a:latin typeface="Times New Roman" panose="02020603050405020304" pitchFamily="18" charset="0"/>
                          <a:cs typeface="Times New Roman" panose="02020603050405020304" pitchFamily="18" charset="0"/>
                        </a:rPr>
                        <a:t>DiffusionSat + CN</a:t>
                      </a:r>
                    </a:p>
                  </a:txBody>
                  <a:tcPr anchor="ctr"/>
                </a:tc>
                <a:tc>
                  <a:txBody>
                    <a:bodyPr/>
                    <a:lstStyle/>
                    <a:p>
                      <a:r>
                        <a:rPr lang="en-US" altLang="zh-CN" sz="1800">
                          <a:latin typeface="Times New Roman" panose="02020603050405020304" pitchFamily="18" charset="0"/>
                          <a:cs typeface="Times New Roman" panose="02020603050405020304" pitchFamily="18" charset="0"/>
                        </a:rPr>
                        <a:t>0.3297</a:t>
                      </a:r>
                    </a:p>
                  </a:txBody>
                  <a:tcPr anchor="ctr"/>
                </a:tc>
                <a:tc>
                  <a:txBody>
                    <a:bodyPr/>
                    <a:lstStyle/>
                    <a:p>
                      <a:r>
                        <a:rPr lang="en-US" altLang="zh-CN" sz="1800">
                          <a:latin typeface="Times New Roman" panose="02020603050405020304" pitchFamily="18" charset="0"/>
                          <a:cs typeface="Times New Roman" panose="02020603050405020304" pitchFamily="18" charset="0"/>
                        </a:rPr>
                        <a:t>13.6938</a:t>
                      </a:r>
                    </a:p>
                  </a:txBody>
                  <a:tcPr anchor="ctr"/>
                </a:tc>
                <a:tc>
                  <a:txBody>
                    <a:bodyPr/>
                    <a:lstStyle/>
                    <a:p>
                      <a:r>
                        <a:rPr lang="en-US" altLang="zh-CN" sz="1800">
                          <a:latin typeface="Times New Roman" panose="02020603050405020304" pitchFamily="18" charset="0"/>
                          <a:cs typeface="Times New Roman" panose="02020603050405020304" pitchFamily="18" charset="0"/>
                        </a:rPr>
                        <a:t>0.5062</a:t>
                      </a:r>
                    </a:p>
                  </a:txBody>
                  <a:tcPr anchor="ctr"/>
                </a:tc>
                <a:extLst>
                  <a:ext uri="{0D108BD9-81ED-4DB2-BD59-A6C34878D82A}">
                    <a16:rowId xmlns:a16="http://schemas.microsoft.com/office/drawing/2014/main" val="812038479"/>
                  </a:ext>
                </a:extLst>
              </a:tr>
              <a:tr h="640080">
                <a:tc>
                  <a:txBody>
                    <a:bodyPr/>
                    <a:lstStyle/>
                    <a:p>
                      <a:r>
                        <a:rPr lang="en-US" sz="1800" dirty="0">
                          <a:latin typeface="Times New Roman" panose="02020603050405020304" pitchFamily="18" charset="0"/>
                          <a:cs typeface="Times New Roman" panose="02020603050405020304" pitchFamily="18" charset="0"/>
                        </a:rPr>
                        <a:t>DiffusionSat + 3D CN</a:t>
                      </a:r>
                    </a:p>
                  </a:txBody>
                  <a:tcPr anchor="ctr"/>
                </a:tc>
                <a:tc>
                  <a:txBody>
                    <a:bodyPr/>
                    <a:lstStyle/>
                    <a:p>
                      <a:r>
                        <a:rPr lang="en-US" altLang="zh-CN" sz="1800" b="1" dirty="0">
                          <a:latin typeface="Times New Roman" panose="02020603050405020304" pitchFamily="18" charset="0"/>
                          <a:cs typeface="Times New Roman" panose="02020603050405020304" pitchFamily="18" charset="0"/>
                        </a:rPr>
                        <a:t>0.3983</a:t>
                      </a:r>
                      <a:endParaRPr lang="zh-CN" altLang="en-US" sz="1800" b="1" dirty="0">
                        <a:latin typeface="Times New Roman" panose="02020603050405020304" pitchFamily="18" charset="0"/>
                        <a:cs typeface="Times New Roman" panose="02020603050405020304" pitchFamily="18" charset="0"/>
                      </a:endParaRPr>
                    </a:p>
                  </a:txBody>
                  <a:tcPr anchor="ctr"/>
                </a:tc>
                <a:tc>
                  <a:txBody>
                    <a:bodyPr/>
                    <a:lstStyle/>
                    <a:p>
                      <a:r>
                        <a:rPr lang="en-US" altLang="zh-CN" sz="1800" b="1" dirty="0">
                          <a:latin typeface="Times New Roman" panose="02020603050405020304" pitchFamily="18" charset="0"/>
                          <a:cs typeface="Times New Roman" panose="02020603050405020304" pitchFamily="18" charset="0"/>
                        </a:rPr>
                        <a:t>13.7886</a:t>
                      </a:r>
                      <a:endParaRPr lang="zh-CN" altLang="en-US" sz="1800" b="1" dirty="0">
                        <a:latin typeface="Times New Roman" panose="02020603050405020304" pitchFamily="18" charset="0"/>
                        <a:cs typeface="Times New Roman" panose="02020603050405020304" pitchFamily="18" charset="0"/>
                      </a:endParaRPr>
                    </a:p>
                  </a:txBody>
                  <a:tcPr anchor="ctr"/>
                </a:tc>
                <a:tc>
                  <a:txBody>
                    <a:bodyPr/>
                    <a:lstStyle/>
                    <a:p>
                      <a:r>
                        <a:rPr lang="en-US" altLang="zh-CN" sz="1800" b="1" dirty="0">
                          <a:latin typeface="Times New Roman" panose="02020603050405020304" pitchFamily="18" charset="0"/>
                          <a:cs typeface="Times New Roman" panose="02020603050405020304" pitchFamily="18" charset="0"/>
                        </a:rPr>
                        <a:t>0.4304</a:t>
                      </a:r>
                      <a:endParaRPr lang="zh-CN" altLang="en-US" sz="1800" b="1"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51878955"/>
                  </a:ext>
                </a:extLst>
              </a:tr>
            </a:tbl>
          </a:graphicData>
        </a:graphic>
      </p:graphicFrame>
    </p:spTree>
    <p:extLst>
      <p:ext uri="{BB962C8B-B14F-4D97-AF65-F5344CB8AC3E}">
        <p14:creationId xmlns:p14="http://schemas.microsoft.com/office/powerpoint/2010/main" val="1351419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922656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Temporal Inpainting &amp; Temporal Sequence Generation</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551773" y="5943867"/>
            <a:ext cx="3931661"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Temporal Inpainting </a:t>
            </a:r>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l="50319" r="-140"/>
          <a:stretch/>
        </p:blipFill>
        <p:spPr>
          <a:xfrm>
            <a:off x="551773" y="1254800"/>
            <a:ext cx="3931661" cy="4536533"/>
          </a:xfrm>
          <a:prstGeom prst="rect">
            <a:avLst/>
          </a:prstGeom>
          <a:ln>
            <a:noFill/>
          </a:ln>
          <a:effectLst>
            <a:outerShdw blurRad="292100" dist="139700" dir="2700000" algn="tl" rotWithShape="0">
              <a:srgbClr val="333333">
                <a:alpha val="65000"/>
              </a:srgbClr>
            </a:outerShdw>
          </a:effectLst>
        </p:spPr>
      </p:pic>
      <p:pic>
        <p:nvPicPr>
          <p:cNvPr id="9" name="图片 8"/>
          <p:cNvPicPr>
            <a:picLocks noChangeAspect="1"/>
          </p:cNvPicPr>
          <p:nvPr/>
        </p:nvPicPr>
        <p:blipFill rotWithShape="1">
          <a:blip r:embed="rId4" cstate="print">
            <a:extLst>
              <a:ext uri="{28A0092B-C50C-407E-A947-70E740481C1C}">
                <a14:useLocalDpi xmlns:a14="http://schemas.microsoft.com/office/drawing/2010/main" val="0"/>
              </a:ext>
            </a:extLst>
          </a:blip>
          <a:srcRect l="48229"/>
          <a:stretch/>
        </p:blipFill>
        <p:spPr>
          <a:xfrm>
            <a:off x="4708257" y="1254800"/>
            <a:ext cx="6958818" cy="4536533"/>
          </a:xfrm>
          <a:prstGeom prst="rect">
            <a:avLst/>
          </a:prstGeom>
          <a:ln>
            <a:noFill/>
          </a:ln>
          <a:effectLst>
            <a:outerShdw blurRad="292100" dist="139700" dir="2700000" algn="tl" rotWithShape="0">
              <a:srgbClr val="333333">
                <a:alpha val="65000"/>
              </a:srgbClr>
            </a:outerShdw>
          </a:effectLst>
        </p:spPr>
      </p:pic>
      <p:sp>
        <p:nvSpPr>
          <p:cNvPr id="10" name="矩形 9"/>
          <p:cNvSpPr/>
          <p:nvPr/>
        </p:nvSpPr>
        <p:spPr>
          <a:xfrm>
            <a:off x="6771769" y="5955334"/>
            <a:ext cx="3931661"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Temporal Sequence Generation</a:t>
            </a:r>
          </a:p>
        </p:txBody>
      </p:sp>
    </p:spTree>
    <p:extLst>
      <p:ext uri="{BB962C8B-B14F-4D97-AF65-F5344CB8AC3E}">
        <p14:creationId xmlns:p14="http://schemas.microsoft.com/office/powerpoint/2010/main" val="41309603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8322" y="2379216"/>
            <a:ext cx="12380158" cy="1873188"/>
          </a:xfrm>
          <a:prstGeom prst="rect">
            <a:avLst/>
          </a:prstGeom>
          <a:solidFill>
            <a:srgbClr val="FFD5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8322" y="2754579"/>
            <a:ext cx="12290321" cy="1323439"/>
          </a:xfrm>
          <a:prstGeom prst="rect">
            <a:avLst/>
          </a:prstGeom>
        </p:spPr>
        <p:txBody>
          <a:bodyPr wrap="square">
            <a:spAutoFit/>
          </a:bodyPr>
          <a:lstStyle/>
          <a:p>
            <a:pPr algn="r"/>
            <a:r>
              <a:rPr lang="en-US" altLang="zh-CN" sz="4400" b="1" dirty="0">
                <a:latin typeface="Times New Roman" panose="02020603050405020304" pitchFamily="18" charset="0"/>
                <a:ea typeface="+mj-ea"/>
                <a:cs typeface="+mj-cs"/>
              </a:rPr>
              <a:t>Practice on </a:t>
            </a:r>
            <a:r>
              <a:rPr lang="en-US" altLang="zh-CN" sz="4400" b="1" dirty="0" smtClean="0">
                <a:latin typeface="Times New Roman" panose="02020603050405020304" pitchFamily="18" charset="0"/>
                <a:ea typeface="+mj-ea"/>
                <a:cs typeface="+mj-cs"/>
              </a:rPr>
              <a:t>DiffusionSat </a:t>
            </a:r>
            <a:r>
              <a:rPr lang="en-US" altLang="zh-CN" sz="4400" b="1" dirty="0" smtClean="0">
                <a:latin typeface="Times New Roman" panose="02020603050405020304" pitchFamily="18" charset="0"/>
                <a:ea typeface="+mj-ea"/>
                <a:cs typeface="+mj-cs"/>
              </a:rPr>
              <a:t>Project: </a:t>
            </a:r>
            <a:endParaRPr lang="en-US" altLang="zh-CN" sz="4400" b="1" dirty="0">
              <a:latin typeface="Times New Roman" panose="02020603050405020304" pitchFamily="18" charset="0"/>
              <a:ea typeface="+mj-ea"/>
              <a:cs typeface="+mj-cs"/>
            </a:endParaRPr>
          </a:p>
          <a:p>
            <a:pPr algn="r"/>
            <a:r>
              <a:rPr lang="en-US" altLang="zh-CN" sz="3600" dirty="0">
                <a:latin typeface="Times New Roman" panose="02020603050405020304" pitchFamily="18" charset="0"/>
                <a:ea typeface="+mj-ea"/>
                <a:cs typeface="+mj-cs"/>
              </a:rPr>
              <a:t>- Let’s </a:t>
            </a:r>
            <a:r>
              <a:rPr lang="en-US" altLang="zh-CN" sz="3600" dirty="0" smtClean="0">
                <a:latin typeface="Times New Roman" panose="02020603050405020304" pitchFamily="18" charset="0"/>
                <a:ea typeface="+mj-ea"/>
                <a:cs typeface="+mj-cs"/>
              </a:rPr>
              <a:t>have a comprehensive understanding of </a:t>
            </a:r>
            <a:r>
              <a:rPr lang="en-US" altLang="zh-CN" sz="3600" dirty="0" smtClean="0">
                <a:latin typeface="Times New Roman" panose="02020603050405020304" pitchFamily="18" charset="0"/>
                <a:ea typeface="+mj-ea"/>
                <a:cs typeface="+mj-cs"/>
              </a:rPr>
              <a:t>DiffusionSat!</a:t>
            </a:r>
            <a:endParaRPr lang="en-US" altLang="zh-CN" sz="3600" dirty="0">
              <a:latin typeface="Times New Roman" panose="02020603050405020304" pitchFamily="18" charset="0"/>
              <a:ea typeface="+mj-ea"/>
              <a:cs typeface="+mj-cs"/>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6169419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42586" y="5854967"/>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Illustration of Common Python Project for Deep Learning.</a:t>
            </a:r>
          </a:p>
        </p:txBody>
      </p:sp>
      <p:sp>
        <p:nvSpPr>
          <p:cNvPr id="9" name="矩形 8"/>
          <p:cNvSpPr/>
          <p:nvPr/>
        </p:nvSpPr>
        <p:spPr>
          <a:xfrm>
            <a:off x="364855" y="606392"/>
            <a:ext cx="5586786"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How a Python Project Structred?</a:t>
            </a:r>
          </a:p>
        </p:txBody>
      </p:sp>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b="25096"/>
          <a:stretch/>
        </p:blipFill>
        <p:spPr>
          <a:xfrm>
            <a:off x="1257300" y="1325807"/>
            <a:ext cx="10058400" cy="4396975"/>
          </a:xfrm>
          <a:prstGeom prst="rect">
            <a:avLst/>
          </a:prstGeom>
        </p:spPr>
      </p:pic>
    </p:spTree>
    <p:extLst>
      <p:ext uri="{BB962C8B-B14F-4D97-AF65-F5344CB8AC3E}">
        <p14:creationId xmlns:p14="http://schemas.microsoft.com/office/powerpoint/2010/main" val="29262759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88298" y="5943144"/>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Docs and </a:t>
            </a:r>
            <a:r>
              <a:rPr lang="en-US" altLang="zh-CN" b="1" dirty="0" err="1" smtClean="0">
                <a:latin typeface="Times New Roman" panose="02020603050405020304" pitchFamily="18" charset="0"/>
                <a:cs typeface="Times New Roman" panose="02020603050405020304" pitchFamily="18" charset="0"/>
              </a:rPr>
              <a:t>Envs</a:t>
            </a:r>
            <a:r>
              <a:rPr lang="en-US" altLang="zh-CN" b="1" dirty="0" smtClean="0">
                <a:latin typeface="Times New Roman" panose="02020603050405020304" pitchFamily="18" charset="0"/>
                <a:cs typeface="Times New Roman" panose="02020603050405020304" pitchFamily="18" charset="0"/>
              </a:rPr>
              <a:t>.</a:t>
            </a:r>
          </a:p>
        </p:txBody>
      </p:sp>
      <p:sp>
        <p:nvSpPr>
          <p:cNvPr id="9" name="矩形 8"/>
          <p:cNvSpPr/>
          <p:nvPr/>
        </p:nvSpPr>
        <p:spPr>
          <a:xfrm>
            <a:off x="364855" y="606392"/>
            <a:ext cx="999241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Decomposition of Project: take DiffusionSat as an example</a:t>
            </a:r>
          </a:p>
        </p:txBody>
      </p:sp>
      <p:pic>
        <p:nvPicPr>
          <p:cNvPr id="2" name="图片 1"/>
          <p:cNvPicPr>
            <a:picLocks noChangeAspect="1"/>
          </p:cNvPicPr>
          <p:nvPr/>
        </p:nvPicPr>
        <p:blipFill rotWithShape="1">
          <a:blip r:embed="rId3"/>
          <a:srcRect r="44568"/>
          <a:stretch/>
        </p:blipFill>
        <p:spPr>
          <a:xfrm>
            <a:off x="702811" y="1254213"/>
            <a:ext cx="2440439" cy="4499848"/>
          </a:xfrm>
          <a:prstGeom prst="rect">
            <a:avLst/>
          </a:prstGeom>
          <a:ln>
            <a:noFill/>
          </a:ln>
          <a:effectLst>
            <a:outerShdw blurRad="292100" dist="139700" dir="2700000" algn="tl" rotWithShape="0">
              <a:srgbClr val="333333">
                <a:alpha val="65000"/>
              </a:srgbClr>
            </a:outerShdw>
          </a:effectLst>
        </p:spPr>
      </p:pic>
      <p:sp>
        <p:nvSpPr>
          <p:cNvPr id="3" name="矩形 2"/>
          <p:cNvSpPr/>
          <p:nvPr/>
        </p:nvSpPr>
        <p:spPr>
          <a:xfrm>
            <a:off x="952500" y="4229100"/>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52500" y="4741966"/>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69436" y="3214457"/>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4"/>
          <a:stretch>
            <a:fillRect/>
          </a:stretch>
        </p:blipFill>
        <p:spPr>
          <a:xfrm>
            <a:off x="3309875" y="1552246"/>
            <a:ext cx="5022606" cy="2175510"/>
          </a:xfrm>
          <a:prstGeom prst="rect">
            <a:avLst/>
          </a:prstGeom>
          <a:ln>
            <a:noFill/>
          </a:ln>
          <a:effectLst>
            <a:outerShdw blurRad="292100" dist="139700" dir="2700000" algn="tl" rotWithShape="0">
              <a:srgbClr val="333333">
                <a:alpha val="65000"/>
              </a:srgbClr>
            </a:outerShdw>
          </a:effectLst>
        </p:spPr>
      </p:pic>
      <p:pic>
        <p:nvPicPr>
          <p:cNvPr id="16" name="图片 15"/>
          <p:cNvPicPr>
            <a:picLocks noChangeAspect="1"/>
          </p:cNvPicPr>
          <p:nvPr/>
        </p:nvPicPr>
        <p:blipFill>
          <a:blip r:embed="rId5"/>
          <a:stretch>
            <a:fillRect/>
          </a:stretch>
        </p:blipFill>
        <p:spPr>
          <a:xfrm>
            <a:off x="8529720" y="1380250"/>
            <a:ext cx="2928160" cy="4135574"/>
          </a:xfrm>
          <a:prstGeom prst="rect">
            <a:avLst/>
          </a:prstGeom>
          <a:ln>
            <a:noFill/>
          </a:ln>
          <a:effectLst>
            <a:outerShdw blurRad="292100" dist="139700" dir="2700000" algn="tl" rotWithShape="0">
              <a:srgbClr val="333333">
                <a:alpha val="65000"/>
              </a:srgbClr>
            </a:outerShdw>
          </a:effectLst>
        </p:spPr>
      </p:pic>
      <p:pic>
        <p:nvPicPr>
          <p:cNvPr id="17" name="图片 16"/>
          <p:cNvPicPr>
            <a:picLocks noChangeAspect="1"/>
          </p:cNvPicPr>
          <p:nvPr/>
        </p:nvPicPr>
        <p:blipFill>
          <a:blip r:embed="rId6"/>
          <a:stretch>
            <a:fillRect/>
          </a:stretch>
        </p:blipFill>
        <p:spPr>
          <a:xfrm>
            <a:off x="3340489" y="3916839"/>
            <a:ext cx="4991992" cy="147650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54393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2317236" y="1349312"/>
            <a:ext cx="7175318" cy="4575785"/>
          </a:xfrm>
          <a:prstGeom prst="rect">
            <a:avLst/>
          </a:prstGeom>
          <a:ln>
            <a:noFill/>
          </a:ln>
          <a:effectLst>
            <a:outerShdw blurRad="292100" dist="139700" dir="2700000" algn="tl" rotWithShape="0">
              <a:srgbClr val="333333">
                <a:alpha val="65000"/>
              </a:srgbClr>
            </a:outerShdw>
          </a:effectLst>
        </p:spPr>
      </p:pic>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88298" y="5943144"/>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Core of Source Code: Model Architecture Declaration and Component Classes.</a:t>
            </a:r>
          </a:p>
        </p:txBody>
      </p:sp>
      <p:sp>
        <p:nvSpPr>
          <p:cNvPr id="9" name="矩形 8"/>
          <p:cNvSpPr/>
          <p:nvPr/>
        </p:nvSpPr>
        <p:spPr>
          <a:xfrm>
            <a:off x="364855" y="606392"/>
            <a:ext cx="999241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Decomposition of Project: take DiffusionSat as an example</a:t>
            </a:r>
          </a:p>
        </p:txBody>
      </p:sp>
      <p:sp>
        <p:nvSpPr>
          <p:cNvPr id="3" name="矩形 2"/>
          <p:cNvSpPr/>
          <p:nvPr/>
        </p:nvSpPr>
        <p:spPr>
          <a:xfrm>
            <a:off x="2317236" y="3763378"/>
            <a:ext cx="2146300" cy="2057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099633" y="3848100"/>
            <a:ext cx="3539541" cy="191885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098444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219200" y="1367359"/>
            <a:ext cx="9353970" cy="4512837"/>
          </a:xfrm>
          <a:prstGeom prst="rect">
            <a:avLst/>
          </a:prstGeom>
          <a:ln>
            <a:noFill/>
          </a:ln>
          <a:effectLst>
            <a:outerShdw blurRad="292100" dist="139700" dir="2700000" algn="tl" rotWithShape="0">
              <a:srgbClr val="333333">
                <a:alpha val="65000"/>
              </a:srgbClr>
            </a:outerShdw>
          </a:effectLst>
        </p:spPr>
      </p:pic>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88298" y="5943144"/>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Checkpoints.</a:t>
            </a:r>
          </a:p>
        </p:txBody>
      </p:sp>
      <p:sp>
        <p:nvSpPr>
          <p:cNvPr id="9" name="矩形 8"/>
          <p:cNvSpPr/>
          <p:nvPr/>
        </p:nvSpPr>
        <p:spPr>
          <a:xfrm>
            <a:off x="364855" y="606392"/>
            <a:ext cx="9992415"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Decomposition of Project: take DiffusionSat as an example</a:t>
            </a:r>
          </a:p>
        </p:txBody>
      </p:sp>
      <p:sp>
        <p:nvSpPr>
          <p:cNvPr id="3" name="矩形 2"/>
          <p:cNvSpPr/>
          <p:nvPr/>
        </p:nvSpPr>
        <p:spPr>
          <a:xfrm>
            <a:off x="1680263" y="2311632"/>
            <a:ext cx="2602177" cy="16486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596899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955054" y="5380653"/>
            <a:ext cx="836897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Standard ControlNet Naming Rules (SCNNRs).</a:t>
            </a:r>
          </a:p>
        </p:txBody>
      </p:sp>
      <p:sp>
        <p:nvSpPr>
          <p:cNvPr id="9" name="矩形 8"/>
          <p:cNvSpPr/>
          <p:nvPr/>
        </p:nvSpPr>
        <p:spPr>
          <a:xfrm>
            <a:off x="364855" y="606392"/>
            <a:ext cx="1279517"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Others</a:t>
            </a:r>
          </a:p>
        </p:txBody>
      </p:sp>
      <p:pic>
        <p:nvPicPr>
          <p:cNvPr id="4098" name="Picture 2" descr="im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139" y="1824369"/>
            <a:ext cx="5522586" cy="347134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2" name="矩形 11"/>
          <p:cNvSpPr/>
          <p:nvPr/>
        </p:nvSpPr>
        <p:spPr>
          <a:xfrm>
            <a:off x="0" y="6488668"/>
            <a:ext cx="7991476" cy="338554"/>
          </a:xfrm>
          <a:prstGeom prst="rect">
            <a:avLst/>
          </a:prstGeom>
        </p:spPr>
        <p:txBody>
          <a:bodyPr wrap="square">
            <a:spAutoFit/>
          </a:bodyPr>
          <a:lstStyle/>
          <a:p>
            <a:r>
              <a:rPr lang="en-US" altLang="zh-CN" sz="1600" dirty="0" smtClean="0">
                <a:solidFill>
                  <a:schemeClr val="bg1">
                    <a:lumMod val="75000"/>
                  </a:schemeClr>
                </a:solidFill>
                <a:latin typeface="Times New Roman" panose="02020603050405020304" pitchFamily="18" charset="0"/>
                <a:cs typeface="Times New Roman" panose="02020603050405020304" pitchFamily="18" charset="0"/>
              </a:rPr>
              <a:t>https://github.com/lllyasviel/ControlNet-v1-1-nightly?tab=readme-ov-file#model-specification</a:t>
            </a:r>
            <a:endParaRPr lang="zh-CN" altLang="en-US" sz="1600" dirty="0">
              <a:solidFill>
                <a:schemeClr val="bg1">
                  <a:lumMod val="75000"/>
                </a:schemeClr>
              </a:solidFill>
              <a:latin typeface="Times New Roman" panose="02020603050405020304" pitchFamily="18" charset="0"/>
              <a:cs typeface="Times New Roman" panose="02020603050405020304" pitchFamily="18" charset="0"/>
            </a:endParaRPr>
          </a:p>
        </p:txBody>
      </p:sp>
      <p:sp>
        <p:nvSpPr>
          <p:cNvPr id="14" name="矩形 13"/>
          <p:cNvSpPr/>
          <p:nvPr/>
        </p:nvSpPr>
        <p:spPr>
          <a:xfrm>
            <a:off x="6155767" y="963386"/>
            <a:ext cx="6096000" cy="5909310"/>
          </a:xfrm>
          <a:prstGeom prst="rect">
            <a:avLst/>
          </a:prstGeom>
        </p:spPr>
        <p:txBody>
          <a:bodyPr>
            <a:spAutoFit/>
          </a:bodyPr>
          <a:lstStyle/>
          <a:p>
            <a:r>
              <a:rPr lang="en-US" altLang="zh-CN" b="1" dirty="0" smtClean="0">
                <a:latin typeface="Times New Roman" panose="02020603050405020304" pitchFamily="18" charset="0"/>
                <a:cs typeface="Times New Roman" panose="02020603050405020304" pitchFamily="18" charset="0"/>
              </a:rPr>
              <a:t>Single Image Generation Model Checkpoint</a:t>
            </a:r>
          </a:p>
          <a:p>
            <a:pPr marL="285750" indent="-285750">
              <a:buFont typeface="Arial" panose="020B0604020202020204" pitchFamily="34" charset="0"/>
              <a:buChar char="•"/>
            </a:pPr>
            <a:r>
              <a:rPr lang="zh-CN" altLang="en-US" dirty="0" smtClean="0">
                <a:solidFill>
                  <a:srgbClr val="FF0000"/>
                </a:solidFill>
                <a:latin typeface="Times New Roman" panose="02020603050405020304" pitchFamily="18" charset="0"/>
                <a:cs typeface="Times New Roman" panose="02020603050405020304" pitchFamily="18" charset="0"/>
              </a:rPr>
              <a:t>finetune_sd21_sn-satlas-fmow_snr5_md7norm_bs64</a:t>
            </a:r>
          </a:p>
          <a:p>
            <a:pPr marL="285750" indent="-285750">
              <a:buFont typeface="Arial" panose="020B0604020202020204" pitchFamily="34" charset="0"/>
              <a:buChar char="•"/>
            </a:pPr>
            <a:r>
              <a:rPr lang="zh-CN" altLang="en-US" dirty="0" smtClean="0">
                <a:solidFill>
                  <a:srgbClr val="FF0000"/>
                </a:solidFill>
                <a:latin typeface="Times New Roman" panose="02020603050405020304" pitchFamily="18" charset="0"/>
                <a:cs typeface="Times New Roman" panose="02020603050405020304" pitchFamily="18" charset="0"/>
              </a:rPr>
              <a:t>finetune_sd21_256_sn-satlas-fmow_snr5_md7norm_bs64</a:t>
            </a:r>
            <a:endParaRPr lang="en-US" altLang="zh-CN" dirty="0" smtClean="0">
              <a:solidFill>
                <a:srgbClr val="FF0000"/>
              </a:solidFill>
              <a:latin typeface="Times New Roman" panose="02020603050405020304" pitchFamily="18" charset="0"/>
              <a:cs typeface="Times New Roman" panose="02020603050405020304" pitchFamily="18" charset="0"/>
            </a:endParaRPr>
          </a:p>
          <a:p>
            <a:r>
              <a:rPr lang="en-US" altLang="zh-CN" b="1" dirty="0" smtClean="0">
                <a:latin typeface="Times New Roman" panose="02020603050405020304" pitchFamily="18" charset="0"/>
                <a:cs typeface="Times New Roman" panose="02020603050405020304" pitchFamily="18" charset="0"/>
              </a:rPr>
              <a:t>Conditional Version Checkpoint</a:t>
            </a:r>
          </a:p>
          <a:p>
            <a:r>
              <a:rPr lang="en-US" altLang="zh-CN" dirty="0" smtClean="0">
                <a:latin typeface="Times New Roman" panose="02020603050405020304" pitchFamily="18" charset="0"/>
                <a:cs typeface="Times New Roman" panose="02020603050405020304" pitchFamily="18" charset="0"/>
              </a:rPr>
              <a:t>Superresolution(probably)</a:t>
            </a:r>
            <a:endParaRPr lang="zh-CN" altLang="en-US"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zh-CN" altLang="en-US" dirty="0" smtClean="0">
                <a:solidFill>
                  <a:srgbClr val="FF0000"/>
                </a:solidFill>
                <a:latin typeface="Times New Roman" panose="02020603050405020304" pitchFamily="18" charset="0"/>
                <a:cs typeface="Times New Roman" panose="02020603050405020304" pitchFamily="18" charset="0"/>
              </a:rPr>
              <a:t>controlnet3d-mixattn_sd21_md7norm_texas</a:t>
            </a:r>
          </a:p>
          <a:p>
            <a:pPr marL="285750" indent="-285750">
              <a:buFont typeface="Arial" panose="020B0604020202020204" pitchFamily="34" charset="0"/>
              <a:buChar char="•"/>
            </a:pPr>
            <a:r>
              <a:rPr lang="zh-CN" altLang="en-US" dirty="0" smtClean="0">
                <a:solidFill>
                  <a:srgbClr val="FF0000"/>
                </a:solidFill>
                <a:latin typeface="Times New Roman" panose="02020603050405020304" pitchFamily="18" charset="0"/>
                <a:cs typeface="Times New Roman" panose="02020603050405020304" pitchFamily="18" charset="0"/>
              </a:rPr>
              <a:t>controlnet_sd21_md7norm_fmow_condres256</a:t>
            </a:r>
            <a:endParaRPr lang="en-US" altLang="zh-CN" dirty="0" smtClean="0">
              <a:solidFill>
                <a:srgbClr val="FF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err="1" smtClean="0">
                <a:latin typeface="Times New Roman" panose="02020603050405020304" pitchFamily="18" charset="0"/>
                <a:cs typeface="Times New Roman" panose="02020603050405020304" pitchFamily="18" charset="0"/>
              </a:rPr>
              <a:t>finetune</a:t>
            </a:r>
            <a:r>
              <a:rPr lang="en-US" altLang="zh-CN" dirty="0" smtClean="0">
                <a:latin typeface="Times New Roman" panose="02020603050405020304" pitchFamily="18" charset="0"/>
                <a:cs typeface="Times New Roman" panose="02020603050405020304" pitchFamily="18" charset="0"/>
              </a:rPr>
              <a:t>: further train </a:t>
            </a:r>
            <a:r>
              <a:rPr lang="en-US" altLang="zh-CN" dirty="0" err="1" smtClean="0">
                <a:latin typeface="Times New Roman" panose="02020603050405020304" pitchFamily="18" charset="0"/>
                <a:cs typeface="Times New Roman" panose="02020603050405020304" pitchFamily="18" charset="0"/>
              </a:rPr>
              <a:t>sd</a:t>
            </a:r>
            <a:r>
              <a:rPr lang="en-US" altLang="zh-CN" dirty="0" smtClean="0">
                <a:latin typeface="Times New Roman" panose="02020603050405020304" pitchFamily="18" charset="0"/>
                <a:cs typeface="Times New Roman" panose="02020603050405020304" pitchFamily="18" charset="0"/>
              </a:rPr>
              <a:t> with satellite data</a:t>
            </a:r>
          </a:p>
          <a:p>
            <a:pPr marL="285750" indent="-285750">
              <a:buFont typeface="Wingdings" panose="05000000000000000000" pitchFamily="2" charset="2"/>
              <a:buChar char="Ø"/>
            </a:pPr>
            <a:r>
              <a:rPr lang="en-US" altLang="zh-CN" dirty="0" err="1">
                <a:latin typeface="Times New Roman" panose="02020603050405020304" pitchFamily="18" charset="0"/>
                <a:cs typeface="Times New Roman" panose="02020603050405020304" pitchFamily="18" charset="0"/>
              </a:rPr>
              <a:t>c</a:t>
            </a:r>
            <a:r>
              <a:rPr lang="en-US" altLang="zh-CN" dirty="0" err="1" smtClean="0">
                <a:latin typeface="Times New Roman" panose="02020603050405020304" pitchFamily="18" charset="0"/>
                <a:cs typeface="Times New Roman" panose="02020603050405020304" pitchFamily="18" charset="0"/>
              </a:rPr>
              <a:t>ontrolnet</a:t>
            </a:r>
            <a:r>
              <a:rPr lang="en-US" altLang="zh-CN" dirty="0" smtClean="0">
                <a:latin typeface="Times New Roman" panose="02020603050405020304" pitchFamily="18" charset="0"/>
                <a:cs typeface="Times New Roman" panose="02020603050405020304" pitchFamily="18" charset="0"/>
              </a:rPr>
              <a:t>: conditioning training with 2d </a:t>
            </a:r>
            <a:r>
              <a:rPr lang="en-US" altLang="zh-CN" dirty="0" err="1" smtClean="0">
                <a:latin typeface="Times New Roman" panose="02020603050405020304" pitchFamily="18" charset="0"/>
                <a:cs typeface="Times New Roman" panose="02020603050405020304" pitchFamily="18" charset="0"/>
              </a:rPr>
              <a:t>controlnet</a:t>
            </a:r>
            <a:endParaRPr lang="en-US" altLang="zh-CN"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smtClean="0">
                <a:latin typeface="Times New Roman" panose="02020603050405020304" pitchFamily="18" charset="0"/>
                <a:cs typeface="Times New Roman" panose="02020603050405020304" pitchFamily="18" charset="0"/>
              </a:rPr>
              <a:t>controlnet3d: conditioning training with 3d </a:t>
            </a:r>
            <a:r>
              <a:rPr lang="en-US" altLang="zh-CN" dirty="0" err="1" smtClean="0">
                <a:latin typeface="Times New Roman" panose="02020603050405020304" pitchFamily="18" charset="0"/>
                <a:cs typeface="Times New Roman" panose="02020603050405020304" pitchFamily="18" charset="0"/>
              </a:rPr>
              <a:t>controlnet</a:t>
            </a:r>
            <a:endParaRPr lang="en-US" altLang="zh-CN"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s</a:t>
            </a:r>
            <a:r>
              <a:rPr lang="en-US" altLang="zh-CN" dirty="0" smtClean="0">
                <a:latin typeface="Times New Roman" panose="02020603050405020304" pitchFamily="18" charset="0"/>
                <a:cs typeface="Times New Roman" panose="02020603050405020304" pitchFamily="18" charset="0"/>
              </a:rPr>
              <a:t>d21: Stable Diffusion v2.1(same architecture with v1)</a:t>
            </a:r>
          </a:p>
          <a:p>
            <a:pPr marL="285750" indent="-285750">
              <a:buFont typeface="Wingdings" panose="05000000000000000000" pitchFamily="2" charset="2"/>
              <a:buChar char="Ø"/>
            </a:pPr>
            <a:r>
              <a:rPr lang="en-US" altLang="zh-CN" dirty="0" err="1" smtClean="0">
                <a:latin typeface="Times New Roman" panose="02020603050405020304" pitchFamily="18" charset="0"/>
                <a:cs typeface="Times New Roman" panose="02020603050405020304" pitchFamily="18" charset="0"/>
              </a:rPr>
              <a:t>sn</a:t>
            </a:r>
            <a:r>
              <a:rPr lang="en-US" altLang="zh-CN" dirty="0" smtClean="0">
                <a:latin typeface="Times New Roman" panose="02020603050405020304" pitchFamily="18" charset="0"/>
                <a:cs typeface="Times New Roman" panose="02020603050405020304" pitchFamily="18" charset="0"/>
              </a:rPr>
              <a:t>: </a:t>
            </a:r>
            <a:r>
              <a:rPr lang="en-US" altLang="zh-CN" dirty="0" err="1" smtClean="0">
                <a:latin typeface="Times New Roman" panose="02020603050405020304" pitchFamily="18" charset="0"/>
                <a:cs typeface="Times New Roman" panose="02020603050405020304" pitchFamily="18" charset="0"/>
              </a:rPr>
              <a:t>SpaceNet</a:t>
            </a:r>
            <a:r>
              <a:rPr lang="en-US" altLang="zh-CN" dirty="0" smtClean="0">
                <a:latin typeface="Times New Roman" panose="02020603050405020304" pitchFamily="18" charset="0"/>
                <a:cs typeface="Times New Roman" panose="02020603050405020304" pitchFamily="18" charset="0"/>
              </a:rPr>
              <a:t> dataset</a:t>
            </a:r>
          </a:p>
          <a:p>
            <a:pPr marL="285750" indent="-285750">
              <a:buFont typeface="Wingdings" panose="05000000000000000000" pitchFamily="2" charset="2"/>
              <a:buChar char="Ø"/>
            </a:pPr>
            <a:r>
              <a:rPr lang="en-US" altLang="zh-CN" dirty="0" err="1">
                <a:latin typeface="Times New Roman" panose="02020603050405020304" pitchFamily="18" charset="0"/>
                <a:cs typeface="Times New Roman" panose="02020603050405020304" pitchFamily="18" charset="0"/>
              </a:rPr>
              <a:t>s</a:t>
            </a:r>
            <a:r>
              <a:rPr lang="en-US" altLang="zh-CN" dirty="0" err="1" smtClean="0">
                <a:latin typeface="Times New Roman" panose="02020603050405020304" pitchFamily="18" charset="0"/>
                <a:cs typeface="Times New Roman" panose="02020603050405020304" pitchFamily="18" charset="0"/>
              </a:rPr>
              <a:t>atlas</a:t>
            </a:r>
            <a:r>
              <a:rPr lang="en-US" altLang="zh-CN" dirty="0" smtClean="0">
                <a:latin typeface="Times New Roman" panose="02020603050405020304" pitchFamily="18" charset="0"/>
                <a:cs typeface="Times New Roman" panose="02020603050405020304" pitchFamily="18" charset="0"/>
              </a:rPr>
              <a:t>: </a:t>
            </a:r>
            <a:r>
              <a:rPr lang="en-US" altLang="zh-CN" dirty="0" err="1" smtClean="0">
                <a:latin typeface="Times New Roman" panose="02020603050405020304" pitchFamily="18" charset="0"/>
                <a:cs typeface="Times New Roman" panose="02020603050405020304" pitchFamily="18" charset="0"/>
              </a:rPr>
              <a:t>Satlas</a:t>
            </a:r>
            <a:r>
              <a:rPr lang="en-US" altLang="zh-CN" dirty="0" smtClean="0">
                <a:latin typeface="Times New Roman" panose="02020603050405020304" pitchFamily="18" charset="0"/>
                <a:cs typeface="Times New Roman" panose="02020603050405020304" pitchFamily="18" charset="0"/>
              </a:rPr>
              <a:t> dataset</a:t>
            </a:r>
          </a:p>
          <a:p>
            <a:pPr marL="285750" indent="-285750">
              <a:buFont typeface="Wingdings" panose="05000000000000000000" pitchFamily="2" charset="2"/>
              <a:buChar char="Ø"/>
            </a:pPr>
            <a:r>
              <a:rPr lang="en-US" altLang="zh-CN" dirty="0" err="1" smtClean="0">
                <a:latin typeface="Times New Roman" panose="02020603050405020304" pitchFamily="18" charset="0"/>
                <a:cs typeface="Times New Roman" panose="02020603050405020304" pitchFamily="18" charset="0"/>
              </a:rPr>
              <a:t>fmow</a:t>
            </a:r>
            <a:r>
              <a:rPr lang="en-US" altLang="zh-CN" dirty="0" smtClean="0">
                <a:latin typeface="Times New Roman" panose="02020603050405020304" pitchFamily="18" charset="0"/>
                <a:cs typeface="Times New Roman" panose="02020603050405020304" pitchFamily="18" charset="0"/>
              </a:rPr>
              <a:t>: </a:t>
            </a:r>
            <a:r>
              <a:rPr lang="en-US" altLang="zh-CN" dirty="0" err="1" smtClean="0">
                <a:latin typeface="Times New Roman" panose="02020603050405020304" pitchFamily="18" charset="0"/>
                <a:cs typeface="Times New Roman" panose="02020603050405020304" pitchFamily="18" charset="0"/>
              </a:rPr>
              <a:t>fMoW</a:t>
            </a:r>
            <a:r>
              <a:rPr lang="en-US" altLang="zh-CN" dirty="0" smtClean="0">
                <a:latin typeface="Times New Roman" panose="02020603050405020304" pitchFamily="18" charset="0"/>
                <a:cs typeface="Times New Roman" panose="02020603050405020304" pitchFamily="18" charset="0"/>
              </a:rPr>
              <a:t> dataset</a:t>
            </a:r>
          </a:p>
          <a:p>
            <a:pPr marL="285750" indent="-285750">
              <a:buFont typeface="Wingdings" panose="05000000000000000000" pitchFamily="2" charset="2"/>
              <a:buChar char="Ø"/>
            </a:pPr>
            <a:r>
              <a:rPr lang="en-US" altLang="zh-CN" dirty="0" err="1">
                <a:latin typeface="Times New Roman" panose="02020603050405020304" pitchFamily="18" charset="0"/>
                <a:cs typeface="Times New Roman" panose="02020603050405020304" pitchFamily="18" charset="0"/>
              </a:rPr>
              <a:t>t</a:t>
            </a:r>
            <a:r>
              <a:rPr lang="en-US" altLang="zh-CN" dirty="0" err="1" smtClean="0">
                <a:latin typeface="Times New Roman" panose="02020603050405020304" pitchFamily="18" charset="0"/>
                <a:cs typeface="Times New Roman" panose="02020603050405020304" pitchFamily="18" charset="0"/>
              </a:rPr>
              <a:t>exas</a:t>
            </a:r>
            <a:r>
              <a:rPr lang="en-US" altLang="zh-CN" dirty="0" smtClean="0">
                <a:latin typeface="Times New Roman" panose="02020603050405020304" pitchFamily="18" charset="0"/>
                <a:cs typeface="Times New Roman" panose="02020603050405020304" pitchFamily="18" charset="0"/>
              </a:rPr>
              <a:t>: Texas Housing Dataset </a:t>
            </a: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s</a:t>
            </a:r>
            <a:r>
              <a:rPr lang="en-US" altLang="zh-CN" dirty="0" smtClean="0">
                <a:latin typeface="Times New Roman" panose="02020603050405020304" pitchFamily="18" charset="0"/>
                <a:cs typeface="Times New Roman" panose="02020603050405020304" pitchFamily="18" charset="0"/>
              </a:rPr>
              <a:t>nr5: Signal-to-Noise Ratio (SNR) = 5</a:t>
            </a: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m</a:t>
            </a:r>
            <a:r>
              <a:rPr lang="en-US" altLang="zh-CN" dirty="0" smtClean="0">
                <a:latin typeface="Times New Roman" panose="02020603050405020304" pitchFamily="18" charset="0"/>
                <a:cs typeface="Times New Roman" panose="02020603050405020304" pitchFamily="18" charset="0"/>
              </a:rPr>
              <a:t>d7norm: md7 normalization</a:t>
            </a:r>
          </a:p>
          <a:p>
            <a:pPr marL="285750" indent="-285750">
              <a:buFont typeface="Wingdings" panose="05000000000000000000" pitchFamily="2" charset="2"/>
              <a:buChar char="Ø"/>
            </a:pPr>
            <a:r>
              <a:rPr lang="en-US" altLang="zh-CN" dirty="0">
                <a:latin typeface="Times New Roman" panose="02020603050405020304" pitchFamily="18" charset="0"/>
                <a:cs typeface="Times New Roman" panose="02020603050405020304" pitchFamily="18" charset="0"/>
              </a:rPr>
              <a:t>b</a:t>
            </a:r>
            <a:r>
              <a:rPr lang="en-US" altLang="zh-CN" dirty="0" smtClean="0">
                <a:latin typeface="Times New Roman" panose="02020603050405020304" pitchFamily="18" charset="0"/>
                <a:cs typeface="Times New Roman" panose="02020603050405020304" pitchFamily="18" charset="0"/>
              </a:rPr>
              <a:t>s64: batch size = 64</a:t>
            </a:r>
          </a:p>
          <a:p>
            <a:pPr marL="285750" indent="-285750">
              <a:buFont typeface="Wingdings" panose="05000000000000000000" pitchFamily="2" charset="2"/>
              <a:buChar char="Ø"/>
            </a:pPr>
            <a:r>
              <a:rPr lang="en-US" altLang="zh-CN" dirty="0" smtClean="0">
                <a:latin typeface="Times New Roman" panose="02020603050405020304" pitchFamily="18" charset="0"/>
                <a:cs typeface="Times New Roman" panose="02020603050405020304" pitchFamily="18" charset="0"/>
              </a:rPr>
              <a:t>condres256:conditional </a:t>
            </a:r>
            <a:r>
              <a:rPr lang="en-US" altLang="zh-CN" dirty="0">
                <a:latin typeface="Times New Roman" panose="02020603050405020304" pitchFamily="18" charset="0"/>
                <a:cs typeface="Times New Roman" panose="02020603050405020304" pitchFamily="18" charset="0"/>
              </a:rPr>
              <a:t>resolution </a:t>
            </a:r>
            <a:r>
              <a:rPr lang="en-US" altLang="zh-CN" dirty="0" smtClean="0">
                <a:latin typeface="Times New Roman" panose="02020603050405020304" pitchFamily="18" charset="0"/>
                <a:cs typeface="Times New Roman" panose="02020603050405020304" pitchFamily="18" charset="0"/>
              </a:rPr>
              <a:t>256x256 pixels</a:t>
            </a:r>
          </a:p>
          <a:p>
            <a:pPr marL="285750" indent="-285750">
              <a:buFont typeface="Wingdings" panose="05000000000000000000" pitchFamily="2" charset="2"/>
              <a:buChar char="Ø"/>
            </a:pPr>
            <a:endParaRPr lang="en-US" altLang="zh-CN"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612137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71952" y="449294"/>
            <a:ext cx="5989835" cy="707886"/>
          </a:xfrm>
          <a:prstGeom prst="rect">
            <a:avLst/>
          </a:prstGeom>
          <a:noFill/>
        </p:spPr>
        <p:txBody>
          <a:bodyPr wrap="square" rtlCol="0">
            <a:spAutoFit/>
          </a:bodyPr>
          <a:lstStyle/>
          <a:p>
            <a:r>
              <a:rPr lang="en-US" altLang="zh-CN" sz="4000" b="1" dirty="0">
                <a:latin typeface="Times New Roman" panose="02020603050405020304" pitchFamily="18" charset="0"/>
                <a:cs typeface="Times New Roman" panose="02020603050405020304" pitchFamily="18" charset="0"/>
              </a:rPr>
              <a:t>Outline</a:t>
            </a:r>
            <a:endParaRPr lang="zh-CN" altLang="en-US" sz="4000" b="1" dirty="0">
              <a:latin typeface="Times New Roman" panose="02020603050405020304" pitchFamily="18" charset="0"/>
              <a:cs typeface="Times New Roman" panose="02020603050405020304" pitchFamily="18" charset="0"/>
            </a:endParaRPr>
          </a:p>
        </p:txBody>
      </p:sp>
      <p:sp>
        <p:nvSpPr>
          <p:cNvPr id="6" name="Rectangle 2"/>
          <p:cNvSpPr>
            <a:spLocks noChangeArrowheads="1"/>
          </p:cNvSpPr>
          <p:nvPr/>
        </p:nvSpPr>
        <p:spPr bwMode="auto">
          <a:xfrm>
            <a:off x="905906" y="1140704"/>
            <a:ext cx="9030051" cy="51706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n"/>
              <a:tabLst/>
            </a:pPr>
            <a:r>
              <a:rPr kumimoji="0" lang="en-US" altLang="zh-CN" sz="2800" b="1"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Overview</a:t>
            </a:r>
            <a:endParaRPr lang="en-US" altLang="zh-CN" sz="2800" b="1" dirty="0">
              <a:solidFill>
                <a:srgbClr val="333333"/>
              </a:solidFill>
              <a:latin typeface="Times New Roman" panose="02020603050405020304" pitchFamily="18" charset="0"/>
              <a:ea typeface="Open Sans"/>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n"/>
              <a:tabLst/>
            </a:pPr>
            <a:r>
              <a:rPr lang="en-US" altLang="zh-CN" sz="2800" b="1" dirty="0" smtClean="0">
                <a:solidFill>
                  <a:srgbClr val="333333"/>
                </a:solidFill>
                <a:latin typeface="Times New Roman" panose="02020603050405020304" pitchFamily="18" charset="0"/>
                <a:ea typeface="Open Sans"/>
                <a:cs typeface="Times New Roman" panose="02020603050405020304" pitchFamily="18" charset="0"/>
              </a:rPr>
              <a:t>Model Architecture </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SD</a:t>
            </a:r>
          </a:p>
          <a:p>
            <a:pPr marL="800100" lvl="1" indent="-342900" eaLnBrk="0" fontAlgn="base" hangingPunct="0">
              <a:spcBef>
                <a:spcPct val="0"/>
              </a:spcBef>
              <a:spcAft>
                <a:spcPct val="0"/>
              </a:spcAft>
              <a:buFont typeface="Wingdings" panose="05000000000000000000" pitchFamily="2" charset="2"/>
              <a:buChar char="p"/>
            </a:pPr>
            <a:r>
              <a:rPr kumimoji="0" lang="en-US"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SD</a:t>
            </a:r>
            <a:r>
              <a:rPr kumimoji="0" lang="en-US" altLang="zh-CN" sz="2800" b="0" i="0" u="none" strike="noStrike" cap="none" normalizeH="0" dirty="0" smtClean="0">
                <a:ln>
                  <a:noFill/>
                </a:ln>
                <a:solidFill>
                  <a:srgbClr val="333333"/>
                </a:solidFill>
                <a:effectLst/>
                <a:latin typeface="Times New Roman" panose="02020603050405020304" pitchFamily="18" charset="0"/>
                <a:ea typeface="Open Sans"/>
                <a:cs typeface="Times New Roman" panose="02020603050405020304" pitchFamily="18" charset="0"/>
              </a:rPr>
              <a:t> + ControlNet</a:t>
            </a:r>
            <a:endParaRPr lang="en-US" altLang="zh-CN" sz="2800" b="1" dirty="0" smtClean="0">
              <a:solidFill>
                <a:srgbClr val="333333"/>
              </a:solidFill>
              <a:latin typeface="Times New Roman" panose="02020603050405020304" pitchFamily="18" charset="0"/>
              <a:ea typeface="Open Sans"/>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n"/>
            </a:pPr>
            <a:r>
              <a:rPr lang="en-US" altLang="zh-CN" sz="2800" b="1" dirty="0" smtClean="0">
                <a:solidFill>
                  <a:srgbClr val="333333"/>
                </a:solidFill>
                <a:latin typeface="Times New Roman" panose="02020603050405020304" pitchFamily="18" charset="0"/>
                <a:ea typeface="Open Sans"/>
                <a:cs typeface="Times New Roman" panose="02020603050405020304" pitchFamily="18" charset="0"/>
              </a:rPr>
              <a:t>Single Image Generation</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Textual </a:t>
            </a:r>
            <a:r>
              <a:rPr kumimoji="0" lang="en-US"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Prompt</a:t>
            </a:r>
            <a:r>
              <a:rPr kumimoji="0" lang="en-US" altLang="zh-CN" sz="2800" b="0" i="0" u="none" strike="noStrike" cap="none" normalizeH="0" dirty="0" smtClean="0">
                <a:ln>
                  <a:noFill/>
                </a:ln>
                <a:solidFill>
                  <a:srgbClr val="333333"/>
                </a:solidFill>
                <a:effectLst/>
                <a:latin typeface="Times New Roman" panose="02020603050405020304" pitchFamily="18" charset="0"/>
                <a:ea typeface="Open Sans"/>
                <a:cs typeface="Times New Roman" panose="02020603050405020304" pitchFamily="18" charset="0"/>
              </a:rPr>
              <a:t> + Numerical Metadata</a:t>
            </a:r>
            <a:endParaRPr kumimoji="0" lang="zh-CN"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a:p>
            <a:pPr marL="342900" lvl="0" indent="-342900" eaLnBrk="0" fontAlgn="base" hangingPunct="0">
              <a:spcBef>
                <a:spcPct val="0"/>
              </a:spcBef>
              <a:spcAft>
                <a:spcPct val="0"/>
              </a:spcAft>
              <a:buFont typeface="Wingdings" panose="05000000000000000000" pitchFamily="2" charset="2"/>
              <a:buChar char="n"/>
            </a:pPr>
            <a:r>
              <a:rPr kumimoji="0" lang="en-US" altLang="zh-CN" sz="2800" b="1"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Inverse Problems</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Superresolution</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Temporal Prediction</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Temporal Inpainting</a:t>
            </a:r>
          </a:p>
          <a:p>
            <a:pPr marL="800100" lvl="1" indent="-342900" eaLnBrk="0" fontAlgn="base" hangingPunct="0">
              <a:spcBef>
                <a:spcPct val="0"/>
              </a:spcBef>
              <a:spcAft>
                <a:spcPct val="0"/>
              </a:spcAft>
              <a:buFont typeface="Wingdings" panose="05000000000000000000" pitchFamily="2" charset="2"/>
              <a:buChar char="p"/>
            </a:pPr>
            <a:r>
              <a:rPr lang="en-US" altLang="zh-CN" sz="2800" dirty="0" smtClean="0">
                <a:solidFill>
                  <a:srgbClr val="333333"/>
                </a:solidFill>
                <a:latin typeface="Times New Roman" panose="02020603050405020304" pitchFamily="18" charset="0"/>
                <a:ea typeface="Open Sans"/>
                <a:cs typeface="Times New Roman" panose="02020603050405020304" pitchFamily="18" charset="0"/>
              </a:rPr>
              <a:t>Temporal Sequence Generation</a:t>
            </a:r>
          </a:p>
          <a:p>
            <a:pPr marL="342900" lvl="0" indent="-342900" eaLnBrk="0" fontAlgn="base" hangingPunct="0">
              <a:spcBef>
                <a:spcPct val="0"/>
              </a:spcBef>
              <a:spcAft>
                <a:spcPct val="0"/>
              </a:spcAft>
              <a:buFont typeface="Wingdings" panose="05000000000000000000" pitchFamily="2" charset="2"/>
              <a:buChar char="n"/>
            </a:pPr>
            <a:r>
              <a:rPr kumimoji="0" lang="en-US" altLang="zh-CN" sz="28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rPr>
              <a:t> </a:t>
            </a:r>
            <a:r>
              <a:rPr kumimoji="0" lang="en-US" altLang="zh-CN" sz="2800" b="1" i="0" u="none" strike="noStrike" cap="none" normalizeH="0" baseline="0" dirty="0" smtClean="0">
                <a:ln>
                  <a:noFill/>
                </a:ln>
                <a:solidFill>
                  <a:srgbClr val="FF0000"/>
                </a:solidFill>
                <a:effectLst/>
                <a:latin typeface="Times New Roman" panose="02020603050405020304" pitchFamily="18" charset="0"/>
                <a:ea typeface="Open Sans"/>
                <a:cs typeface="Times New Roman" panose="02020603050405020304" pitchFamily="18" charset="0"/>
              </a:rPr>
              <a:t>Implementation in Python</a:t>
            </a:r>
            <a:r>
              <a:rPr kumimoji="0" lang="en-US" altLang="zh-CN" sz="2800" b="1" i="0" u="none" strike="noStrike" cap="none" normalizeH="0" dirty="0" smtClean="0">
                <a:ln>
                  <a:noFill/>
                </a:ln>
                <a:solidFill>
                  <a:srgbClr val="FF0000"/>
                </a:solidFill>
                <a:effectLst/>
                <a:latin typeface="Times New Roman" panose="02020603050405020304" pitchFamily="18" charset="0"/>
                <a:ea typeface="Open Sans"/>
                <a:cs typeface="Times New Roman" panose="02020603050405020304" pitchFamily="18" charset="0"/>
              </a:rPr>
              <a:t> Project</a:t>
            </a:r>
            <a:endParaRPr kumimoji="0" lang="en-US" altLang="zh-CN" sz="2800" b="1" i="0" u="none" strike="noStrike" cap="none" normalizeH="0" baseline="0" dirty="0" smtClean="0">
              <a:ln>
                <a:noFill/>
              </a:ln>
              <a:solidFill>
                <a:srgbClr val="FF0000"/>
              </a:solidFill>
              <a:effectLst/>
              <a:latin typeface="Times New Roman" panose="02020603050405020304" pitchFamily="18" charset="0"/>
              <a:ea typeface="Open Sans"/>
              <a:cs typeface="Times New Roman" panose="02020603050405020304" pitchFamily="18" charset="0"/>
            </a:endParaRPr>
          </a:p>
        </p:txBody>
      </p:sp>
      <p:grpSp>
        <p:nvGrpSpPr>
          <p:cNvPr id="12" name="组合 11"/>
          <p:cNvGrpSpPr/>
          <p:nvPr/>
        </p:nvGrpSpPr>
        <p:grpSpPr>
          <a:xfrm>
            <a:off x="8737600" y="137886"/>
            <a:ext cx="3514167" cy="6720114"/>
            <a:chOff x="8737600" y="137886"/>
            <a:chExt cx="3514167" cy="6720114"/>
          </a:xfrm>
        </p:grpSpPr>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14" name="矩形 13"/>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73775905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5221045" cy="584775"/>
          </a:xfrm>
          <a:prstGeom prst="rect">
            <a:avLst/>
          </a:prstGeom>
        </p:spPr>
        <p:txBody>
          <a:bodyPr wrap="none">
            <a:spAutoFit/>
          </a:bodyPr>
          <a:lstStyle/>
          <a:p>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References and Related Works</a:t>
            </a:r>
            <a:endParaRPr lang="en-US"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4" name="矩形 3"/>
          <p:cNvSpPr/>
          <p:nvPr/>
        </p:nvSpPr>
        <p:spPr>
          <a:xfrm>
            <a:off x="364855" y="1124055"/>
            <a:ext cx="11273770" cy="5078313"/>
          </a:xfrm>
          <a:prstGeom prst="rect">
            <a:avLst/>
          </a:prstGeom>
        </p:spPr>
        <p:txBody>
          <a:bodyPr wrap="square">
            <a:spAutoFit/>
          </a:bodyPr>
          <a:lstStyle/>
          <a:p>
            <a:r>
              <a:rPr lang="en-US" altLang="zh-CN" b="1" dirty="0" smtClean="0">
                <a:latin typeface="Times New Roman" panose="02020603050405020304" pitchFamily="18" charset="0"/>
                <a:cs typeface="Times New Roman" panose="02020603050405020304" pitchFamily="18" charset="0"/>
              </a:rPr>
              <a:t>[1] S. Khanna et al., ‘DiffusionSat: A Generative Foundation Model for Satellite Imagery’, in International Conference on Learning Representations, Dec. 2023. Accessed: Jul. 07, 2024. [Online]. Available: </a:t>
            </a:r>
            <a:r>
              <a:rPr lang="en-US" altLang="zh-CN" b="1" dirty="0" smtClean="0">
                <a:latin typeface="Times New Roman" panose="02020603050405020304" pitchFamily="18" charset="0"/>
                <a:cs typeface="Times New Roman" panose="02020603050405020304" pitchFamily="18" charset="0"/>
                <a:hlinkClick r:id="rId3"/>
              </a:rPr>
              <a:t>https://openreview.net/forum?id=I5webNFDgQ</a:t>
            </a:r>
            <a:endParaRPr lang="en-US" altLang="zh-CN" b="1" dirty="0" smtClean="0">
              <a:latin typeface="Times New Roman" panose="02020603050405020304" pitchFamily="18" charset="0"/>
              <a:cs typeface="Times New Roman" panose="02020603050405020304" pitchFamily="18" charset="0"/>
            </a:endParaRPr>
          </a:p>
          <a:p>
            <a:r>
              <a:rPr lang="en-US" altLang="zh-CN" dirty="0" smtClean="0">
                <a:latin typeface="Times New Roman" panose="02020603050405020304" pitchFamily="18" charset="0"/>
                <a:cs typeface="Times New Roman" panose="02020603050405020304" pitchFamily="18" charset="0"/>
              </a:rPr>
              <a:t>[2] R</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Rombach</a:t>
            </a:r>
            <a:r>
              <a:rPr lang="en-US" altLang="zh-CN" dirty="0">
                <a:latin typeface="Times New Roman" panose="02020603050405020304" pitchFamily="18" charset="0"/>
                <a:cs typeface="Times New Roman" panose="02020603050405020304" pitchFamily="18" charset="0"/>
              </a:rPr>
              <a:t>, A. </a:t>
            </a:r>
            <a:r>
              <a:rPr lang="en-US" altLang="zh-CN" dirty="0" err="1">
                <a:latin typeface="Times New Roman" panose="02020603050405020304" pitchFamily="18" charset="0"/>
                <a:cs typeface="Times New Roman" panose="02020603050405020304" pitchFamily="18" charset="0"/>
              </a:rPr>
              <a:t>Blattmann</a:t>
            </a:r>
            <a:r>
              <a:rPr lang="en-US" altLang="zh-CN" dirty="0">
                <a:latin typeface="Times New Roman" panose="02020603050405020304" pitchFamily="18" charset="0"/>
                <a:cs typeface="Times New Roman" panose="02020603050405020304" pitchFamily="18" charset="0"/>
              </a:rPr>
              <a:t>, D. Lorenz, P. </a:t>
            </a:r>
            <a:r>
              <a:rPr lang="en-US" altLang="zh-CN" dirty="0" err="1">
                <a:latin typeface="Times New Roman" panose="02020603050405020304" pitchFamily="18" charset="0"/>
                <a:cs typeface="Times New Roman" panose="02020603050405020304" pitchFamily="18" charset="0"/>
              </a:rPr>
              <a:t>Esser</a:t>
            </a:r>
            <a:r>
              <a:rPr lang="en-US" altLang="zh-CN" dirty="0">
                <a:latin typeface="Times New Roman" panose="02020603050405020304" pitchFamily="18" charset="0"/>
                <a:cs typeface="Times New Roman" panose="02020603050405020304" pitchFamily="18" charset="0"/>
              </a:rPr>
              <a:t>, and B. </a:t>
            </a:r>
            <a:r>
              <a:rPr lang="en-US" altLang="zh-CN" dirty="0" err="1">
                <a:latin typeface="Times New Roman" panose="02020603050405020304" pitchFamily="18" charset="0"/>
                <a:cs typeface="Times New Roman" panose="02020603050405020304" pitchFamily="18" charset="0"/>
              </a:rPr>
              <a:t>Ommer</a:t>
            </a:r>
            <a:r>
              <a:rPr lang="en-US" altLang="zh-CN" dirty="0">
                <a:latin typeface="Times New Roman" panose="02020603050405020304" pitchFamily="18" charset="0"/>
                <a:cs typeface="Times New Roman" panose="02020603050405020304" pitchFamily="18" charset="0"/>
              </a:rPr>
              <a:t>, “High-Resolution Image Synthesis With Latent Diffusion Models,” presented at the Proceedings of the IEEE/CVF Conference on Computer Vision and Pattern Recognition, 2022, pp. 10684–10695. Accessed: Jun. 29, 2024. [Online]. Available: </a:t>
            </a:r>
            <a:r>
              <a:rPr lang="en-US" altLang="zh-CN" dirty="0">
                <a:latin typeface="Times New Roman" panose="02020603050405020304" pitchFamily="18" charset="0"/>
                <a:cs typeface="Times New Roman" panose="02020603050405020304" pitchFamily="18" charset="0"/>
                <a:hlinkClick r:id="rId4"/>
              </a:rPr>
              <a:t>https://openaccess.thecvf.com/content/CVPR2022/html/Rombach_High-Resolution_Image_Synthesis_With_Latent_Diffusion_Models_CVPR_2022_paper.html</a:t>
            </a:r>
            <a:endParaRPr lang="en-US" altLang="zh-CN" dirty="0">
              <a:latin typeface="Times New Roman" panose="02020603050405020304" pitchFamily="18" charset="0"/>
              <a:cs typeface="Times New Roman" panose="02020603050405020304" pitchFamily="18" charset="0"/>
            </a:endParaRPr>
          </a:p>
          <a:p>
            <a:r>
              <a:rPr lang="en-US" altLang="zh-CN" dirty="0" smtClean="0">
                <a:latin typeface="Times New Roman" panose="02020603050405020304" pitchFamily="18" charset="0"/>
                <a:cs typeface="Times New Roman" panose="02020603050405020304" pitchFamily="18" charset="0"/>
              </a:rPr>
              <a:t>[3] L</a:t>
            </a:r>
            <a:r>
              <a:rPr lang="en-US" altLang="zh-CN" dirty="0">
                <a:latin typeface="Times New Roman" panose="02020603050405020304" pitchFamily="18" charset="0"/>
                <a:cs typeface="Times New Roman" panose="02020603050405020304" pitchFamily="18" charset="0"/>
              </a:rPr>
              <a:t>. Zhang, A. Rao, and M. </a:t>
            </a:r>
            <a:r>
              <a:rPr lang="en-US" altLang="zh-CN" dirty="0" err="1">
                <a:latin typeface="Times New Roman" panose="02020603050405020304" pitchFamily="18" charset="0"/>
                <a:cs typeface="Times New Roman" panose="02020603050405020304" pitchFamily="18" charset="0"/>
              </a:rPr>
              <a:t>Agrawala</a:t>
            </a:r>
            <a:r>
              <a:rPr lang="en-US" altLang="zh-CN" dirty="0">
                <a:latin typeface="Times New Roman" panose="02020603050405020304" pitchFamily="18" charset="0"/>
                <a:cs typeface="Times New Roman" panose="02020603050405020304" pitchFamily="18" charset="0"/>
              </a:rPr>
              <a:t>, “Adding Conditional Control to Text-to-Image Diffusion Models,” in 2023 IEEE/CVF International Conference on Computer Vision (ICCV), Oct. 2023, pp. 3813–3824. </a:t>
            </a:r>
            <a:r>
              <a:rPr lang="en-US" altLang="zh-CN" dirty="0" err="1">
                <a:latin typeface="Times New Roman" panose="02020603050405020304" pitchFamily="18" charset="0"/>
                <a:cs typeface="Times New Roman" panose="02020603050405020304" pitchFamily="18" charset="0"/>
              </a:rPr>
              <a:t>doi</a:t>
            </a:r>
            <a:r>
              <a:rPr lang="en-US" altLang="zh-CN"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hlinkClick r:id="rId5"/>
              </a:rPr>
              <a:t>10.1109/ICCV51070.2023.00355</a:t>
            </a:r>
            <a:r>
              <a:rPr lang="en-US" altLang="zh-CN" dirty="0">
                <a:latin typeface="Times New Roman" panose="02020603050405020304" pitchFamily="18" charset="0"/>
                <a:cs typeface="Times New Roman" panose="02020603050405020304" pitchFamily="18" charset="0"/>
              </a:rPr>
              <a:t>.</a:t>
            </a:r>
          </a:p>
          <a:p>
            <a:r>
              <a:rPr lang="en-US" altLang="zh-CN" dirty="0" smtClean="0">
                <a:latin typeface="Times New Roman" panose="02020603050405020304" pitchFamily="18" charset="0"/>
                <a:cs typeface="Times New Roman" panose="02020603050405020304" pitchFamily="18" charset="0"/>
              </a:rPr>
              <a:t>[4] D</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Podell</a:t>
            </a:r>
            <a:r>
              <a:rPr lang="en-US" altLang="zh-CN" dirty="0">
                <a:latin typeface="Times New Roman" panose="02020603050405020304" pitchFamily="18" charset="0"/>
                <a:cs typeface="Times New Roman" panose="02020603050405020304" pitchFamily="18" charset="0"/>
              </a:rPr>
              <a:t> et al., “SDXL: Improving Latent Diffusion Models for High-Resolution Image Synthesis,” presented at the </a:t>
            </a:r>
            <a:r>
              <a:rPr lang="en-US" altLang="zh-CN" dirty="0" err="1">
                <a:latin typeface="Times New Roman" panose="02020603050405020304" pitchFamily="18" charset="0"/>
                <a:cs typeface="Times New Roman" panose="02020603050405020304" pitchFamily="18" charset="0"/>
              </a:rPr>
              <a:t>The</a:t>
            </a:r>
            <a:r>
              <a:rPr lang="en-US" altLang="zh-CN" dirty="0">
                <a:latin typeface="Times New Roman" panose="02020603050405020304" pitchFamily="18" charset="0"/>
                <a:cs typeface="Times New Roman" panose="02020603050405020304" pitchFamily="18" charset="0"/>
              </a:rPr>
              <a:t> Twelfth International Conference on Learning Representations, Oct. 2023. Accessed: Jul. 07, 2024. [Online]. Available: </a:t>
            </a:r>
            <a:r>
              <a:rPr lang="en-US" altLang="zh-CN" dirty="0">
                <a:latin typeface="Times New Roman" panose="02020603050405020304" pitchFamily="18" charset="0"/>
                <a:cs typeface="Times New Roman" panose="02020603050405020304" pitchFamily="18" charset="0"/>
                <a:hlinkClick r:id="rId6"/>
              </a:rPr>
              <a:t>https://openreview.net/forum?id=di52zR8xgf</a:t>
            </a:r>
            <a:endParaRPr lang="en-US" altLang="zh-CN" dirty="0">
              <a:latin typeface="Times New Roman" panose="02020603050405020304" pitchFamily="18" charset="0"/>
              <a:cs typeface="Times New Roman" panose="02020603050405020304" pitchFamily="18" charset="0"/>
            </a:endParaRPr>
          </a:p>
          <a:p>
            <a:r>
              <a:rPr lang="en-US" altLang="zh-CN" dirty="0" smtClean="0">
                <a:latin typeface="Times New Roman" panose="02020603050405020304" pitchFamily="18" charset="0"/>
                <a:cs typeface="Times New Roman" panose="02020603050405020304" pitchFamily="18" charset="0"/>
              </a:rPr>
              <a:t>[5] P</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Esser</a:t>
            </a:r>
            <a:r>
              <a:rPr lang="en-US" altLang="zh-CN" dirty="0">
                <a:latin typeface="Times New Roman" panose="02020603050405020304" pitchFamily="18" charset="0"/>
                <a:cs typeface="Times New Roman" panose="02020603050405020304" pitchFamily="18" charset="0"/>
              </a:rPr>
              <a:t> et al., “Scaling Rectified Flow Transformers for High-Resolution Image Synthesis,” presented at the Forty-first International Conference on Machine Learning, Jun. 2024. Accessed: Jul. 07, 2024. [Online]. Available: </a:t>
            </a:r>
            <a:r>
              <a:rPr lang="en-US" altLang="zh-CN" dirty="0">
                <a:latin typeface="Times New Roman" panose="02020603050405020304" pitchFamily="18" charset="0"/>
                <a:cs typeface="Times New Roman" panose="02020603050405020304" pitchFamily="18" charset="0"/>
                <a:hlinkClick r:id="rId7"/>
              </a:rPr>
              <a:t>https://openreview.net/forum?id=FPnUhsQJ5B</a:t>
            </a:r>
            <a:endParaRPr lang="en-US" altLang="zh-CN" dirty="0">
              <a:latin typeface="Times New Roman" panose="02020603050405020304" pitchFamily="18" charset="0"/>
              <a:cs typeface="Times New Roman" panose="02020603050405020304" pitchFamily="18" charset="0"/>
            </a:endParaRPr>
          </a:p>
          <a:p>
            <a:endParaRPr lang="en-US" altLang="zh-CN"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50820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831850" y="2250514"/>
            <a:ext cx="105156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9600" b="1" dirty="0">
                <a:solidFill>
                  <a:srgbClr val="333333"/>
                </a:solidFill>
                <a:latin typeface="Times New Roman" panose="02020603050405020304" pitchFamily="18" charset="0"/>
                <a:ea typeface="Open Sans"/>
                <a:cs typeface="Times New Roman" panose="02020603050405020304" pitchFamily="18" charset="0"/>
              </a:rPr>
              <a:t>Overview</a:t>
            </a:r>
            <a:endParaRPr lang="zh-CN" altLang="en-US" sz="9600" dirty="0">
              <a:latin typeface="Times New Roman" panose="02020603050405020304" pitchFamily="18" charset="0"/>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3409228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4211987"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Abstract of DiffusionSat</a:t>
            </a:r>
            <a:endParaRPr lang="it-IT"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10" name="矩形 9"/>
          <p:cNvSpPr/>
          <p:nvPr/>
        </p:nvSpPr>
        <p:spPr>
          <a:xfrm>
            <a:off x="364855" y="1191167"/>
            <a:ext cx="11217139" cy="5139869"/>
          </a:xfrm>
          <a:prstGeom prst="rect">
            <a:avLst/>
          </a:prstGeom>
        </p:spPr>
        <p:txBody>
          <a:bodyPr wrap="square">
            <a:spAutoFit/>
          </a:bodyPr>
          <a:lstStyle/>
          <a:p>
            <a:r>
              <a:rPr lang="en-US" altLang="zh-CN" dirty="0" smtClean="0">
                <a:latin typeface="Times New Roman" panose="02020603050405020304" pitchFamily="18" charset="0"/>
                <a:cs typeface="Times New Roman" panose="02020603050405020304" pitchFamily="18" charset="0"/>
              </a:rPr>
              <a:t>Diffusion models have achieved state-of-the-art results on many </a:t>
            </a:r>
            <a:r>
              <a:rPr lang="en-US" altLang="zh-CN" dirty="0" smtClean="0">
                <a:solidFill>
                  <a:srgbClr val="FF0000"/>
                </a:solidFill>
                <a:latin typeface="Times New Roman" panose="02020603050405020304" pitchFamily="18" charset="0"/>
                <a:cs typeface="Times New Roman" panose="02020603050405020304" pitchFamily="18" charset="0"/>
              </a:rPr>
              <a:t>modalities</a:t>
            </a:r>
            <a:r>
              <a:rPr lang="en-US" altLang="zh-CN" dirty="0" smtClean="0">
                <a:latin typeface="Times New Roman" panose="02020603050405020304" pitchFamily="18" charset="0"/>
                <a:cs typeface="Times New Roman" panose="02020603050405020304" pitchFamily="18" charset="0"/>
              </a:rPr>
              <a:t> including </a:t>
            </a:r>
            <a:r>
              <a:rPr lang="en-US" altLang="zh-CN" u="sng" dirty="0" smtClean="0">
                <a:latin typeface="Times New Roman" panose="02020603050405020304" pitchFamily="18" charset="0"/>
                <a:cs typeface="Times New Roman" panose="02020603050405020304" pitchFamily="18" charset="0"/>
              </a:rPr>
              <a:t>images, speech, and video</a:t>
            </a:r>
            <a:r>
              <a:rPr lang="en-US" altLang="zh-CN" dirty="0" smtClean="0">
                <a:latin typeface="Times New Roman" panose="02020603050405020304" pitchFamily="18" charset="0"/>
                <a:cs typeface="Times New Roman" panose="02020603050405020304" pitchFamily="18" charset="0"/>
              </a:rPr>
              <a:t>. However, existing models are </a:t>
            </a:r>
            <a:r>
              <a:rPr lang="en-US" altLang="zh-CN" u="sng" dirty="0" smtClean="0">
                <a:latin typeface="Times New Roman" panose="02020603050405020304" pitchFamily="18" charset="0"/>
                <a:cs typeface="Times New Roman" panose="02020603050405020304" pitchFamily="18" charset="0"/>
              </a:rPr>
              <a:t>not tailored</a:t>
            </a:r>
            <a:r>
              <a:rPr lang="en-US" altLang="zh-CN" dirty="0" smtClean="0">
                <a:latin typeface="Times New Roman" panose="02020603050405020304" pitchFamily="18" charset="0"/>
                <a:cs typeface="Times New Roman" panose="02020603050405020304" pitchFamily="18" charset="0"/>
              </a:rPr>
              <a:t> to support </a:t>
            </a:r>
            <a:r>
              <a:rPr lang="en-US" altLang="zh-CN" dirty="0" smtClean="0">
                <a:solidFill>
                  <a:srgbClr val="FF0000"/>
                </a:solidFill>
                <a:latin typeface="Times New Roman" panose="02020603050405020304" pitchFamily="18" charset="0"/>
                <a:cs typeface="Times New Roman" panose="02020603050405020304" pitchFamily="18" charset="0"/>
              </a:rPr>
              <a:t>remote sensing data</a:t>
            </a:r>
            <a:r>
              <a:rPr lang="en-US" altLang="zh-CN" dirty="0" smtClean="0">
                <a:latin typeface="Times New Roman" panose="02020603050405020304" pitchFamily="18" charset="0"/>
                <a:cs typeface="Times New Roman" panose="02020603050405020304" pitchFamily="18" charset="0"/>
              </a:rPr>
              <a:t>, which is widely used in important applications including </a:t>
            </a:r>
            <a:r>
              <a:rPr lang="en-US" altLang="zh-CN" u="sng" dirty="0" smtClean="0">
                <a:latin typeface="Times New Roman" panose="02020603050405020304" pitchFamily="18" charset="0"/>
                <a:cs typeface="Times New Roman" panose="02020603050405020304" pitchFamily="18" charset="0"/>
              </a:rPr>
              <a:t>environmental monitoring and crop-yield prediction</a:t>
            </a:r>
            <a:r>
              <a:rPr lang="en-US" altLang="zh-CN" dirty="0" smtClean="0">
                <a:latin typeface="Times New Roman" panose="02020603050405020304" pitchFamily="18" charset="0"/>
                <a:cs typeface="Times New Roman" panose="02020603050405020304" pitchFamily="18" charset="0"/>
              </a:rPr>
              <a:t>. Satellite images are significantly different from natural images -- they can be </a:t>
            </a:r>
            <a:r>
              <a:rPr lang="en-US" altLang="zh-CN" u="sng" dirty="0" smtClean="0">
                <a:latin typeface="Times New Roman" panose="02020603050405020304" pitchFamily="18" charset="0"/>
                <a:cs typeface="Times New Roman" panose="02020603050405020304" pitchFamily="18" charset="0"/>
              </a:rPr>
              <a:t>multi-spectral, irregularly sampled across time</a:t>
            </a:r>
            <a:r>
              <a:rPr lang="en-US" altLang="zh-CN" dirty="0" smtClean="0">
                <a:latin typeface="Times New Roman" panose="02020603050405020304" pitchFamily="18" charset="0"/>
                <a:cs typeface="Times New Roman" panose="02020603050405020304" pitchFamily="18" charset="0"/>
              </a:rPr>
              <a:t> -- and existing diffusion models trained on images from the Web </a:t>
            </a:r>
            <a:r>
              <a:rPr lang="en-US" altLang="zh-CN" u="sng" dirty="0" smtClean="0">
                <a:latin typeface="Times New Roman" panose="02020603050405020304" pitchFamily="18" charset="0"/>
                <a:cs typeface="Times New Roman" panose="02020603050405020304" pitchFamily="18" charset="0"/>
              </a:rPr>
              <a:t>do not support</a:t>
            </a:r>
            <a:r>
              <a:rPr lang="en-US" altLang="zh-CN" dirty="0" smtClean="0">
                <a:latin typeface="Times New Roman" panose="02020603050405020304" pitchFamily="18" charset="0"/>
                <a:cs typeface="Times New Roman" panose="02020603050405020304" pitchFamily="18" charset="0"/>
              </a:rPr>
              <a:t> them. Furthermore, remote sensing data is </a:t>
            </a:r>
            <a:r>
              <a:rPr lang="en-US" altLang="zh-CN" dirty="0" smtClean="0">
                <a:solidFill>
                  <a:srgbClr val="FF0000"/>
                </a:solidFill>
                <a:latin typeface="Times New Roman" panose="02020603050405020304" pitchFamily="18" charset="0"/>
                <a:cs typeface="Times New Roman" panose="02020603050405020304" pitchFamily="18" charset="0"/>
              </a:rPr>
              <a:t>inherently </a:t>
            </a:r>
            <a:r>
              <a:rPr lang="en-US" altLang="zh-CN" dirty="0" err="1" smtClean="0">
                <a:solidFill>
                  <a:srgbClr val="FF0000"/>
                </a:solidFill>
                <a:latin typeface="Times New Roman" panose="02020603050405020304" pitchFamily="18" charset="0"/>
                <a:cs typeface="Times New Roman" panose="02020603050405020304" pitchFamily="18" charset="0"/>
              </a:rPr>
              <a:t>spatio</a:t>
            </a:r>
            <a:r>
              <a:rPr lang="en-US" altLang="zh-CN" dirty="0" smtClean="0">
                <a:solidFill>
                  <a:srgbClr val="FF0000"/>
                </a:solidFill>
                <a:latin typeface="Times New Roman" panose="02020603050405020304" pitchFamily="18" charset="0"/>
                <a:cs typeface="Times New Roman" panose="02020603050405020304" pitchFamily="18" charset="0"/>
              </a:rPr>
              <a:t>-temporal</a:t>
            </a:r>
            <a:r>
              <a:rPr lang="en-US" altLang="zh-CN" dirty="0" smtClean="0">
                <a:latin typeface="Times New Roman" panose="02020603050405020304" pitchFamily="18" charset="0"/>
                <a:cs typeface="Times New Roman" panose="02020603050405020304" pitchFamily="18" charset="0"/>
              </a:rPr>
              <a:t>, requiring conditional generation tasks </a:t>
            </a:r>
            <a:r>
              <a:rPr lang="en-US" altLang="zh-CN" u="sng" dirty="0" smtClean="0">
                <a:latin typeface="Times New Roman" panose="02020603050405020304" pitchFamily="18" charset="0"/>
                <a:cs typeface="Times New Roman" panose="02020603050405020304" pitchFamily="18" charset="0"/>
              </a:rPr>
              <a:t>not supported by traditional methods based on captions or images</a:t>
            </a:r>
            <a:r>
              <a:rPr lang="en-US" altLang="zh-CN" dirty="0" smtClean="0">
                <a:latin typeface="Times New Roman" panose="02020603050405020304" pitchFamily="18" charset="0"/>
                <a:cs typeface="Times New Roman" panose="02020603050405020304" pitchFamily="18" charset="0"/>
              </a:rPr>
              <a:t>. In this paper, we present DiffusionSat, to date the largest generative foundation model trained on a collection of publicly available large, high-resolution remote sensing datasets. </a:t>
            </a:r>
            <a:r>
              <a:rPr lang="en-US" altLang="zh-CN" u="sng" dirty="0" smtClean="0">
                <a:latin typeface="Times New Roman" panose="02020603050405020304" pitchFamily="18" charset="0"/>
                <a:cs typeface="Times New Roman" panose="02020603050405020304" pitchFamily="18" charset="0"/>
              </a:rPr>
              <a:t>As text-based </a:t>
            </a:r>
            <a:r>
              <a:rPr lang="en-US" altLang="zh-CN" u="sng" dirty="0" smtClean="0">
                <a:solidFill>
                  <a:srgbClr val="FF0000"/>
                </a:solidFill>
                <a:latin typeface="Times New Roman" panose="02020603050405020304" pitchFamily="18" charset="0"/>
                <a:cs typeface="Times New Roman" panose="02020603050405020304" pitchFamily="18" charset="0"/>
              </a:rPr>
              <a:t>captions</a:t>
            </a:r>
            <a:r>
              <a:rPr lang="en-US" altLang="zh-CN" u="sng" dirty="0" smtClean="0">
                <a:latin typeface="Times New Roman" panose="02020603050405020304" pitchFamily="18" charset="0"/>
                <a:cs typeface="Times New Roman" panose="02020603050405020304" pitchFamily="18" charset="0"/>
              </a:rPr>
              <a:t> are </a:t>
            </a:r>
            <a:r>
              <a:rPr lang="en-US" altLang="zh-CN" u="sng" dirty="0" smtClean="0">
                <a:solidFill>
                  <a:srgbClr val="FF0000"/>
                </a:solidFill>
                <a:latin typeface="Times New Roman" panose="02020603050405020304" pitchFamily="18" charset="0"/>
                <a:cs typeface="Times New Roman" panose="02020603050405020304" pitchFamily="18" charset="0"/>
              </a:rPr>
              <a:t>sparsely available </a:t>
            </a:r>
            <a:r>
              <a:rPr lang="en-US" altLang="zh-CN" u="sng" dirty="0" smtClean="0">
                <a:latin typeface="Times New Roman" panose="02020603050405020304" pitchFamily="18" charset="0"/>
                <a:cs typeface="Times New Roman" panose="02020603050405020304" pitchFamily="18" charset="0"/>
              </a:rPr>
              <a:t>for satellite images</a:t>
            </a:r>
            <a:r>
              <a:rPr lang="en-US" altLang="zh-CN" dirty="0" smtClean="0">
                <a:latin typeface="Times New Roman" panose="02020603050405020304" pitchFamily="18" charset="0"/>
                <a:cs typeface="Times New Roman" panose="02020603050405020304" pitchFamily="18" charset="0"/>
              </a:rPr>
              <a:t>, we incorporate the associated metadata such as geolocation as conditioning information. Our method produces realistic samples and can be used to solve multiple generative tasks including </a:t>
            </a:r>
            <a:r>
              <a:rPr lang="en-US" altLang="zh-CN" dirty="0" smtClean="0">
                <a:solidFill>
                  <a:srgbClr val="FF0000"/>
                </a:solidFill>
                <a:latin typeface="Times New Roman" panose="02020603050405020304" pitchFamily="18" charset="0"/>
                <a:cs typeface="Times New Roman" panose="02020603050405020304" pitchFamily="18" charset="0"/>
              </a:rPr>
              <a:t>temporal generation, superresolution given multi-spectral inputs and in-painting</a:t>
            </a:r>
            <a:r>
              <a:rPr lang="en-US" altLang="zh-CN" dirty="0" smtClean="0">
                <a:latin typeface="Times New Roman" panose="02020603050405020304" pitchFamily="18" charset="0"/>
                <a:cs typeface="Times New Roman" panose="02020603050405020304" pitchFamily="18" charset="0"/>
              </a:rPr>
              <a:t>. Our method outperforms previous state-of-the-art methods for satellite image generation and is the </a:t>
            </a:r>
            <a:r>
              <a:rPr lang="en-US" altLang="zh-CN" dirty="0" smtClean="0">
                <a:solidFill>
                  <a:srgbClr val="FF0000"/>
                </a:solidFill>
                <a:latin typeface="Times New Roman" panose="02020603050405020304" pitchFamily="18" charset="0"/>
                <a:cs typeface="Times New Roman" panose="02020603050405020304" pitchFamily="18" charset="0"/>
              </a:rPr>
              <a:t>first large-scale generative foundation model for satellite imagery</a:t>
            </a:r>
            <a:r>
              <a:rPr lang="en-US" altLang="zh-CN" dirty="0" smtClean="0">
                <a:latin typeface="Times New Roman" panose="02020603050405020304" pitchFamily="18" charset="0"/>
                <a:cs typeface="Times New Roman" panose="02020603050405020304" pitchFamily="18" charset="0"/>
              </a:rPr>
              <a:t>.</a:t>
            </a:r>
          </a:p>
          <a:p>
            <a:r>
              <a:rPr lang="zh-CN" altLang="en-US" sz="1600" dirty="0" smtClean="0">
                <a:latin typeface="Times New Roman" panose="02020603050405020304" pitchFamily="18" charset="0"/>
                <a:cs typeface="Times New Roman" panose="02020603050405020304" pitchFamily="18" charset="0"/>
              </a:rPr>
              <a:t>扩散模型在图像、语音和视频等多种模态上取得了最先进的成果。然而，现有模型并不支持在重要应用如环境监测和作物产量预测中广泛使用的遥感数据。卫星图像与自然图像显著不同</a:t>
            </a:r>
            <a:r>
              <a:rPr lang="en-US" altLang="zh-CN" sz="1600" dirty="0" smtClean="0">
                <a:latin typeface="Times New Roman" panose="02020603050405020304" pitchFamily="18" charset="0"/>
                <a:cs typeface="Times New Roman" panose="02020603050405020304" pitchFamily="18" charset="0"/>
              </a:rPr>
              <a:t>——</a:t>
            </a:r>
            <a:r>
              <a:rPr lang="zh-CN" altLang="en-US" sz="1600" dirty="0" smtClean="0">
                <a:latin typeface="Times New Roman" panose="02020603050405020304" pitchFamily="18" charset="0"/>
                <a:cs typeface="Times New Roman" panose="02020603050405020304" pitchFamily="18" charset="0"/>
              </a:rPr>
              <a:t>它们可以是多光谱的、时间上不规则采样的。现有的扩散模型无法处理这些数据。遥感数据本质上是时空数据，需要传统基于字幕或图像的方法不支持的条件生成任务。本文提出了</a:t>
            </a:r>
            <a:r>
              <a:rPr lang="en-US" altLang="zh-CN" sz="1600" dirty="0" smtClean="0">
                <a:latin typeface="Times New Roman" panose="02020603050405020304" pitchFamily="18" charset="0"/>
                <a:cs typeface="Times New Roman" panose="02020603050405020304" pitchFamily="18" charset="0"/>
              </a:rPr>
              <a:t>DiffusionSat</a:t>
            </a:r>
            <a:r>
              <a:rPr lang="zh-CN" altLang="en-US" sz="1600" dirty="0" smtClean="0">
                <a:latin typeface="Times New Roman" panose="02020603050405020304" pitchFamily="18" charset="0"/>
                <a:cs typeface="Times New Roman" panose="02020603050405020304" pitchFamily="18" charset="0"/>
              </a:rPr>
              <a:t>，这是迄今为止基于公共大规模高分辨率遥感数据集训练的最大生成基础模型。由于卫星图像的文字描述稀少，我们结合了地理位置等相关元数据作为条件信息。我们的方法生成逼真的样本，可用于解决多种生成任务，包括时间生成、多光谱输入的超分辨率和修复。我们的方法在卫星图像生成方面优于现有最先进的方法，是第一个大规模的卫星图像生成基础模型。</a:t>
            </a:r>
            <a:endParaRPr lang="zh-CN" alt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80192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831850" y="2250514"/>
            <a:ext cx="105156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9600" b="1" dirty="0" smtClean="0">
                <a:solidFill>
                  <a:srgbClr val="333333"/>
                </a:solidFill>
                <a:latin typeface="Times New Roman" panose="02020603050405020304" pitchFamily="18" charset="0"/>
                <a:cs typeface="Times New Roman" panose="02020603050405020304" pitchFamily="18" charset="0"/>
              </a:rPr>
              <a:t>Model Architecture</a:t>
            </a:r>
            <a:endParaRPr lang="zh-CN" altLang="en-US" sz="9600" dirty="0">
              <a:latin typeface="Times New Roman" panose="02020603050405020304" pitchFamily="18" charset="0"/>
              <a:cs typeface="Times New Roman" panose="02020603050405020304" pitchFamily="18" charset="0"/>
            </a:endParaRPr>
          </a:p>
        </p:txBody>
      </p:sp>
      <p:sp>
        <p:nvSpPr>
          <p:cNvPr id="5" name="文本占位符 2"/>
          <p:cNvSpPr txBox="1">
            <a:spLocks/>
          </p:cNvSpPr>
          <p:nvPr/>
        </p:nvSpPr>
        <p:spPr>
          <a:xfrm>
            <a:off x="831850" y="3755924"/>
            <a:ext cx="10515600" cy="150018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eaLnBrk="0" fontAlgn="base" hangingPunct="0">
              <a:spcBef>
                <a:spcPct val="0"/>
              </a:spcBef>
              <a:spcAft>
                <a:spcPct val="0"/>
              </a:spcAft>
              <a:buFont typeface="Wingdings" panose="05000000000000000000" pitchFamily="2" charset="2"/>
              <a:buChar char="p"/>
            </a:pPr>
            <a:r>
              <a:rPr lang="en-US" altLang="zh-CN" sz="3200" dirty="0">
                <a:solidFill>
                  <a:srgbClr val="333333"/>
                </a:solidFill>
                <a:latin typeface="Times New Roman" panose="02020603050405020304" pitchFamily="18" charset="0"/>
                <a:ea typeface="Open Sans"/>
                <a:cs typeface="Times New Roman" panose="02020603050405020304" pitchFamily="18" charset="0"/>
              </a:rPr>
              <a:t>SD </a:t>
            </a:r>
            <a:endParaRPr lang="en-US" altLang="zh-CN" sz="3200" dirty="0" smtClean="0">
              <a:solidFill>
                <a:srgbClr val="333333"/>
              </a:solidFill>
              <a:latin typeface="Times New Roman" panose="02020603050405020304" pitchFamily="18" charset="0"/>
              <a:ea typeface="Open Sans"/>
              <a:cs typeface="Times New Roman" panose="02020603050405020304" pitchFamily="18" charset="0"/>
            </a:endParaRPr>
          </a:p>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SD </a:t>
            </a:r>
            <a:r>
              <a:rPr lang="en-US" altLang="zh-CN" sz="3200" dirty="0">
                <a:solidFill>
                  <a:srgbClr val="333333"/>
                </a:solidFill>
                <a:latin typeface="Times New Roman" panose="02020603050405020304" pitchFamily="18" charset="0"/>
                <a:ea typeface="Open Sans"/>
                <a:cs typeface="Times New Roman" panose="02020603050405020304" pitchFamily="18" charset="0"/>
              </a:rPr>
              <a:t>+ </a:t>
            </a: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ControlNet</a:t>
            </a:r>
            <a:endParaRPr kumimoji="0" lang="zh-CN" altLang="zh-CN" sz="32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0690364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8701998"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SD: Stable Diffusion for Satellite Image Generation</a:t>
            </a:r>
            <a:endParaRPr lang="it-IT"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4853" y="1694556"/>
            <a:ext cx="10092527" cy="3835160"/>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1893615" y="5824526"/>
            <a:ext cx="8455002"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Core Component of DiffusionSat: Stable Diffusion based Image Generation Model.</a:t>
            </a:r>
            <a:endParaRPr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91752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8201284"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SD + ControlNet: Conditional Image Generation</a:t>
            </a:r>
            <a:endParaRPr lang="it-IT" altLang="zh-CN" sz="3200" dirty="0">
              <a:solidFill>
                <a:srgbClr val="333333"/>
              </a:solidFill>
              <a:latin typeface="Times New Roman" panose="02020603050405020304" pitchFamily="18" charset="0"/>
              <a:ea typeface="Open Sans"/>
              <a:cs typeface="Times New Roman" panose="02020603050405020304" pitchFamily="18" charset="0"/>
            </a:endParaRP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4855" y="1580524"/>
            <a:ext cx="7845246" cy="4028533"/>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1518082" y="5998414"/>
            <a:ext cx="9126245" cy="369332"/>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Architecture of DiffusionSat: Stable Diffusion (fine-tuning on SD 2.1) + ControlNet3D.</a:t>
            </a:r>
            <a:endParaRPr lang="zh-CN" altLang="en-US" b="1" dirty="0">
              <a:latin typeface="Times New Roman" panose="02020603050405020304" pitchFamily="18" charset="0"/>
              <a:cs typeface="Times New Roman" panose="02020603050405020304" pitchFamily="18" charset="0"/>
            </a:endParaRPr>
          </a:p>
        </p:txBody>
      </p:sp>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66139" y="1369983"/>
            <a:ext cx="3197544" cy="444961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132345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0" y="2250514"/>
            <a:ext cx="12192000" cy="15054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8000" b="1" dirty="0">
                <a:solidFill>
                  <a:srgbClr val="333333"/>
                </a:solidFill>
                <a:latin typeface="Times New Roman" panose="02020603050405020304" pitchFamily="18" charset="0"/>
                <a:ea typeface="Open Sans"/>
                <a:cs typeface="Times New Roman" panose="02020603050405020304" pitchFamily="18" charset="0"/>
              </a:rPr>
              <a:t>Single Image Generation</a:t>
            </a:r>
          </a:p>
          <a:p>
            <a:pPr algn="ctr"/>
            <a:endParaRPr lang="zh-CN" altLang="en-US" sz="8000" dirty="0">
              <a:latin typeface="Times New Roman" panose="02020603050405020304" pitchFamily="18" charset="0"/>
              <a:cs typeface="Times New Roman" panose="02020603050405020304" pitchFamily="18" charset="0"/>
            </a:endParaRPr>
          </a:p>
        </p:txBody>
      </p:sp>
      <p:sp>
        <p:nvSpPr>
          <p:cNvPr id="5" name="文本占位符 2"/>
          <p:cNvSpPr txBox="1">
            <a:spLocks/>
          </p:cNvSpPr>
          <p:nvPr/>
        </p:nvSpPr>
        <p:spPr>
          <a:xfrm>
            <a:off x="831850" y="3755924"/>
            <a:ext cx="10515600" cy="150018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00100" lvl="1" indent="-342900" eaLnBrk="0" fontAlgn="base" hangingPunct="0">
              <a:spcBef>
                <a:spcPct val="0"/>
              </a:spcBef>
              <a:spcAft>
                <a:spcPct val="0"/>
              </a:spcAft>
              <a:buFont typeface="Wingdings" panose="05000000000000000000" pitchFamily="2" charset="2"/>
              <a:buChar char="p"/>
            </a:pPr>
            <a:r>
              <a:rPr lang="en-US" altLang="zh-CN" sz="3200" dirty="0" smtClean="0">
                <a:solidFill>
                  <a:srgbClr val="333333"/>
                </a:solidFill>
                <a:latin typeface="Times New Roman" panose="02020603050405020304" pitchFamily="18" charset="0"/>
                <a:ea typeface="Open Sans"/>
                <a:cs typeface="Times New Roman" panose="02020603050405020304" pitchFamily="18" charset="0"/>
              </a:rPr>
              <a:t>Textual </a:t>
            </a:r>
            <a:r>
              <a:rPr lang="en-US" altLang="zh-CN" sz="3200" dirty="0">
                <a:solidFill>
                  <a:srgbClr val="333333"/>
                </a:solidFill>
                <a:latin typeface="Times New Roman" panose="02020603050405020304" pitchFamily="18" charset="0"/>
                <a:ea typeface="Open Sans"/>
                <a:cs typeface="Times New Roman" panose="02020603050405020304" pitchFamily="18" charset="0"/>
              </a:rPr>
              <a:t>Prompt + Numerical Metadata</a:t>
            </a:r>
            <a:endParaRPr kumimoji="0" lang="zh-CN" altLang="zh-CN" sz="3200" b="0" i="0" u="none" strike="noStrike" cap="none" normalizeH="0" baseline="0" dirty="0" smtClean="0">
              <a:ln>
                <a:noFill/>
              </a:ln>
              <a:solidFill>
                <a:srgbClr val="333333"/>
              </a:solidFill>
              <a:effectLst/>
              <a:latin typeface="Times New Roman" panose="02020603050405020304" pitchFamily="18" charset="0"/>
              <a:ea typeface="Open Sans"/>
              <a:cs typeface="Times New Roman" panose="02020603050405020304" pitchFamily="18" charset="0"/>
            </a:endParaRPr>
          </a:p>
        </p:txBody>
      </p:sp>
      <p:grpSp>
        <p:nvGrpSpPr>
          <p:cNvPr id="6" name="组合 5"/>
          <p:cNvGrpSpPr/>
          <p:nvPr/>
        </p:nvGrpSpPr>
        <p:grpSpPr>
          <a:xfrm>
            <a:off x="8737600" y="137886"/>
            <a:ext cx="3514167" cy="6720114"/>
            <a:chOff x="8737600" y="137886"/>
            <a:chExt cx="3514167" cy="6720114"/>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8" name="矩形 7"/>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3820744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4855" y="606392"/>
            <a:ext cx="6519926" cy="584775"/>
          </a:xfrm>
          <a:prstGeom prst="rect">
            <a:avLst/>
          </a:prstGeom>
        </p:spPr>
        <p:txBody>
          <a:bodyPr wrap="none">
            <a:spAutoFit/>
          </a:bodyPr>
          <a:lstStyle/>
          <a:p>
            <a:pPr marL="0" lvl="1"/>
            <a:r>
              <a:rPr lang="it-IT" altLang="zh-CN" sz="3200" dirty="0" smtClean="0">
                <a:solidFill>
                  <a:srgbClr val="333333"/>
                </a:solidFill>
                <a:latin typeface="Times New Roman" panose="02020603050405020304" pitchFamily="18" charset="0"/>
                <a:ea typeface="Open Sans"/>
                <a:cs typeface="Times New Roman" panose="02020603050405020304" pitchFamily="18" charset="0"/>
              </a:rPr>
              <a:t>Textual Prompt + Numerical Metadata</a:t>
            </a:r>
          </a:p>
        </p:txBody>
      </p:sp>
      <p:grpSp>
        <p:nvGrpSpPr>
          <p:cNvPr id="5" name="组合 4"/>
          <p:cNvGrpSpPr/>
          <p:nvPr/>
        </p:nvGrpSpPr>
        <p:grpSpPr>
          <a:xfrm>
            <a:off x="8737600" y="137886"/>
            <a:ext cx="3514167" cy="6720114"/>
            <a:chOff x="8737600" y="137886"/>
            <a:chExt cx="3514167" cy="6720114"/>
          </a:xfrm>
        </p:grpSpPr>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6357" y="137886"/>
              <a:ext cx="825500" cy="825500"/>
            </a:xfrm>
            <a:prstGeom prst="rect">
              <a:avLst/>
            </a:prstGeom>
          </p:spPr>
        </p:pic>
        <p:sp>
          <p:nvSpPr>
            <p:cNvPr id="7" name="矩形 6"/>
            <p:cNvSpPr/>
            <p:nvPr/>
          </p:nvSpPr>
          <p:spPr>
            <a:xfrm>
              <a:off x="8737600" y="6488668"/>
              <a:ext cx="3514167"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 Sakura, 2024. All rights reserved.</a:t>
              </a:r>
              <a:endParaRPr lang="zh-CN" altLang="en-US" dirty="0">
                <a:latin typeface="Times New Roman" panose="02020603050405020304" pitchFamily="18" charset="0"/>
                <a:cs typeface="Times New Roman" panose="02020603050405020304" pitchFamily="18" charset="0"/>
              </a:endParaRPr>
            </a:p>
          </p:txBody>
        </p:sp>
      </p:grpSp>
      <p:sp>
        <p:nvSpPr>
          <p:cNvPr id="8" name="矩形 7"/>
          <p:cNvSpPr/>
          <p:nvPr/>
        </p:nvSpPr>
        <p:spPr>
          <a:xfrm>
            <a:off x="1942586" y="5854967"/>
            <a:ext cx="8368972" cy="646331"/>
          </a:xfrm>
          <a:prstGeom prst="rect">
            <a:avLst/>
          </a:prstGeom>
        </p:spPr>
        <p:txBody>
          <a:bodyPr wrap="square">
            <a:spAutoFit/>
          </a:bodyPr>
          <a:lstStyle/>
          <a:p>
            <a:pPr algn="ctr"/>
            <a:r>
              <a:rPr lang="en-US" altLang="zh-CN" b="1" dirty="0" smtClean="0">
                <a:latin typeface="Times New Roman" panose="02020603050405020304" pitchFamily="18" charset="0"/>
                <a:cs typeface="Times New Roman" panose="02020603050405020304" pitchFamily="18" charset="0"/>
              </a:rPr>
              <a:t>Comparison of metadata  in textual prompt . Above: using sinusoidal projection and MLP embedding (our method). Below: naïve in prompt as textual information.</a:t>
            </a: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4008" y="1268116"/>
            <a:ext cx="8046128" cy="450990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48787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599</TotalTime>
  <Words>1498</Words>
  <Application>Microsoft Office PowerPoint</Application>
  <PresentationFormat>宽屏</PresentationFormat>
  <Paragraphs>180</Paragraphs>
  <Slides>20</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20</vt:i4>
      </vt:variant>
    </vt:vector>
  </HeadingPairs>
  <TitlesOfParts>
    <vt:vector size="27" baseType="lpstr">
      <vt:lpstr>Open Sans</vt:lpstr>
      <vt:lpstr>等线</vt:lpstr>
      <vt:lpstr>等线 Light</vt:lpstr>
      <vt:lpstr>Arial</vt:lpstr>
      <vt:lpstr>Times New Roman</vt:lpstr>
      <vt:lpstr>Wingdings</vt:lpstr>
      <vt:lpstr>Office 主题​​</vt:lpstr>
      <vt:lpstr>Introduction to DiffusionSat  - GIS Lab 2024 Short-term Course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 R 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Diffusion Models  - GIS Lab 2024 Short-term Course</dc:title>
  <dc:creator>Windows User</dc:creator>
  <cp:lastModifiedBy>Windows User</cp:lastModifiedBy>
  <cp:revision>59</cp:revision>
  <dcterms:created xsi:type="dcterms:W3CDTF">2024-07-09T01:30:16Z</dcterms:created>
  <dcterms:modified xsi:type="dcterms:W3CDTF">2024-07-09T11:46:34Z</dcterms:modified>
</cp:coreProperties>
</file>

<file path=docProps/thumbnail.jpeg>
</file>